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7" r:id="rId5"/>
    <p:sldId id="260" r:id="rId6"/>
    <p:sldId id="266" r:id="rId7"/>
    <p:sldId id="265" r:id="rId8"/>
    <p:sldId id="262" r:id="rId9"/>
    <p:sldId id="269" r:id="rId10"/>
    <p:sldId id="272" r:id="rId11"/>
    <p:sldId id="263" r:id="rId12"/>
    <p:sldId id="273" r:id="rId13"/>
    <p:sldId id="257" r:id="rId14"/>
    <p:sldId id="264" r:id="rId15"/>
    <p:sldId id="271" r:id="rId16"/>
    <p:sldId id="268" r:id="rId17"/>
    <p:sldId id="261" r:id="rId18"/>
    <p:sldId id="270" r:id="rId19"/>
  </p:sldIdLst>
  <p:sldSz cx="9144000" cy="6858000" type="screen4x3"/>
  <p:notesSz cx="6811963"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579" autoAdjust="0"/>
  </p:normalViewPr>
  <p:slideViewPr>
    <p:cSldViewPr>
      <p:cViewPr>
        <p:scale>
          <a:sx n="80" d="100"/>
          <a:sy n="80" d="100"/>
        </p:scale>
        <p:origin x="-1068"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ndrew\Downloads\GHD004_Assay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ndrew\Downloads\GHD004_Assay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drew\Downloads\GHD004_Assay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AU"/>
  <c:chart>
    <c:title>
      <c:tx>
        <c:rich>
          <a:bodyPr/>
          <a:lstStyle/>
          <a:p>
            <a:pPr>
              <a:defRPr/>
            </a:pPr>
            <a:r>
              <a:rPr lang="en-AU" dirty="0"/>
              <a:t>Au:As</a:t>
            </a:r>
          </a:p>
        </c:rich>
      </c:tx>
      <c:layout/>
    </c:title>
    <c:plotArea>
      <c:layout/>
      <c:scatterChart>
        <c:scatterStyle val="lineMarker"/>
        <c:ser>
          <c:idx val="0"/>
          <c:order val="0"/>
          <c:tx>
            <c:strRef>
              <c:f>Sheet2!$B$1:$B$151</c:f>
              <c:strCache>
                <c:ptCount val="1"/>
                <c:pt idx="0">
                  <c:v>As 66.5 70.2 86.9 1740 4570 7550 7030 5820 6720 6740 7860 9150 &gt;10000 7340 5960 3040 3170 3550 3070 5340 2390 1095 3260 3240 4280 2540 2200 3250 7020 1955 6380 &gt;10000 5890 6270 7510 6460 6270 5190 3170 3930 4190 3630 4150 4500 2960 4100 4680 3940 4200 300</c:v>
                </c:pt>
              </c:strCache>
            </c:strRef>
          </c:tx>
          <c:spPr>
            <a:ln w="28575">
              <a:noFill/>
            </a:ln>
          </c:spPr>
          <c:trendline>
            <c:trendlineType val="linear"/>
          </c:trendline>
          <c:xVal>
            <c:numRef>
              <c:f>Sheet2!$A$152:$A$352</c:f>
              <c:numCache>
                <c:formatCode>General</c:formatCode>
                <c:ptCount val="201"/>
                <c:pt idx="0">
                  <c:v>1.1700000000000017</c:v>
                </c:pt>
                <c:pt idx="1">
                  <c:v>1.54</c:v>
                </c:pt>
                <c:pt idx="2">
                  <c:v>1.1599999999999981</c:v>
                </c:pt>
                <c:pt idx="3">
                  <c:v>2.02</c:v>
                </c:pt>
                <c:pt idx="4">
                  <c:v>1.7000000000000013</c:v>
                </c:pt>
                <c:pt idx="5">
                  <c:v>1.9200000000000004</c:v>
                </c:pt>
                <c:pt idx="6">
                  <c:v>2.2000000000000002</c:v>
                </c:pt>
                <c:pt idx="7">
                  <c:v>1.87</c:v>
                </c:pt>
                <c:pt idx="8">
                  <c:v>0.65000000000000113</c:v>
                </c:pt>
                <c:pt idx="9">
                  <c:v>1.1200000000000001</c:v>
                </c:pt>
                <c:pt idx="10">
                  <c:v>2.0299999999999998</c:v>
                </c:pt>
                <c:pt idx="11">
                  <c:v>0.71000000000000063</c:v>
                </c:pt>
                <c:pt idx="12">
                  <c:v>0.81</c:v>
                </c:pt>
                <c:pt idx="13">
                  <c:v>0.750000000000001</c:v>
                </c:pt>
                <c:pt idx="14">
                  <c:v>0.65000000000000113</c:v>
                </c:pt>
                <c:pt idx="15">
                  <c:v>0.8</c:v>
                </c:pt>
                <c:pt idx="16">
                  <c:v>0.99</c:v>
                </c:pt>
                <c:pt idx="17">
                  <c:v>1.1800000000000017</c:v>
                </c:pt>
                <c:pt idx="18">
                  <c:v>1.31</c:v>
                </c:pt>
                <c:pt idx="19">
                  <c:v>1.01</c:v>
                </c:pt>
                <c:pt idx="20">
                  <c:v>0.79</c:v>
                </c:pt>
                <c:pt idx="21">
                  <c:v>1.23</c:v>
                </c:pt>
                <c:pt idx="22">
                  <c:v>0.74000000000000088</c:v>
                </c:pt>
                <c:pt idx="23">
                  <c:v>0.89000000000000079</c:v>
                </c:pt>
                <c:pt idx="24">
                  <c:v>0.86000000000000065</c:v>
                </c:pt>
                <c:pt idx="25">
                  <c:v>1.33</c:v>
                </c:pt>
                <c:pt idx="26">
                  <c:v>0.95000000000000062</c:v>
                </c:pt>
                <c:pt idx="27">
                  <c:v>0.45</c:v>
                </c:pt>
                <c:pt idx="28">
                  <c:v>0.64000000000000101</c:v>
                </c:pt>
                <c:pt idx="29">
                  <c:v>0.79</c:v>
                </c:pt>
                <c:pt idx="30">
                  <c:v>1.3800000000000001</c:v>
                </c:pt>
                <c:pt idx="31">
                  <c:v>1.7200000000000013</c:v>
                </c:pt>
                <c:pt idx="32">
                  <c:v>1.1599999999999981</c:v>
                </c:pt>
                <c:pt idx="33">
                  <c:v>1.07</c:v>
                </c:pt>
                <c:pt idx="34">
                  <c:v>0.98</c:v>
                </c:pt>
                <c:pt idx="35">
                  <c:v>0.43000000000000038</c:v>
                </c:pt>
                <c:pt idx="36">
                  <c:v>0.78</c:v>
                </c:pt>
                <c:pt idx="37">
                  <c:v>0.85000000000000064</c:v>
                </c:pt>
                <c:pt idx="38">
                  <c:v>0.64000000000000101</c:v>
                </c:pt>
                <c:pt idx="39">
                  <c:v>0.86000000000000065</c:v>
                </c:pt>
                <c:pt idx="40">
                  <c:v>0.58000000000000063</c:v>
                </c:pt>
                <c:pt idx="41">
                  <c:v>0.52</c:v>
                </c:pt>
                <c:pt idx="42">
                  <c:v>0.58000000000000063</c:v>
                </c:pt>
                <c:pt idx="43">
                  <c:v>0.59000000000000064</c:v>
                </c:pt>
                <c:pt idx="44">
                  <c:v>0.59000000000000064</c:v>
                </c:pt>
                <c:pt idx="45">
                  <c:v>0.88000000000000078</c:v>
                </c:pt>
                <c:pt idx="46">
                  <c:v>0.88000000000000078</c:v>
                </c:pt>
                <c:pt idx="47">
                  <c:v>0.86000000000000065</c:v>
                </c:pt>
                <c:pt idx="48">
                  <c:v>0.62000000000000088</c:v>
                </c:pt>
                <c:pt idx="49">
                  <c:v>0.68000000000000094</c:v>
                </c:pt>
                <c:pt idx="50">
                  <c:v>0.55000000000000004</c:v>
                </c:pt>
                <c:pt idx="51">
                  <c:v>0.61000000000000065</c:v>
                </c:pt>
                <c:pt idx="52">
                  <c:v>0.78</c:v>
                </c:pt>
                <c:pt idx="53">
                  <c:v>0.72000000000000064</c:v>
                </c:pt>
                <c:pt idx="54">
                  <c:v>0.69000000000000106</c:v>
                </c:pt>
                <c:pt idx="55">
                  <c:v>0.56000000000000005</c:v>
                </c:pt>
                <c:pt idx="56">
                  <c:v>0.630000000000001</c:v>
                </c:pt>
                <c:pt idx="57">
                  <c:v>0.51</c:v>
                </c:pt>
                <c:pt idx="58">
                  <c:v>1.37</c:v>
                </c:pt>
                <c:pt idx="59">
                  <c:v>1.07</c:v>
                </c:pt>
                <c:pt idx="60">
                  <c:v>1.01</c:v>
                </c:pt>
                <c:pt idx="61">
                  <c:v>0.52</c:v>
                </c:pt>
                <c:pt idx="62">
                  <c:v>1.1200000000000001</c:v>
                </c:pt>
                <c:pt idx="63">
                  <c:v>0.88000000000000078</c:v>
                </c:pt>
                <c:pt idx="64">
                  <c:v>0.65000000000000113</c:v>
                </c:pt>
                <c:pt idx="65">
                  <c:v>0.49000000000000032</c:v>
                </c:pt>
                <c:pt idx="66">
                  <c:v>0.53</c:v>
                </c:pt>
                <c:pt idx="67">
                  <c:v>0.62000000000000088</c:v>
                </c:pt>
                <c:pt idx="68">
                  <c:v>0.72000000000000064</c:v>
                </c:pt>
                <c:pt idx="69">
                  <c:v>1.6500000000000001</c:v>
                </c:pt>
                <c:pt idx="70">
                  <c:v>1.34</c:v>
                </c:pt>
                <c:pt idx="71">
                  <c:v>0.61000000000000065</c:v>
                </c:pt>
                <c:pt idx="72">
                  <c:v>0.62000000000000088</c:v>
                </c:pt>
                <c:pt idx="73">
                  <c:v>2.8</c:v>
                </c:pt>
                <c:pt idx="74">
                  <c:v>1.32</c:v>
                </c:pt>
                <c:pt idx="75">
                  <c:v>0.76000000000000101</c:v>
                </c:pt>
                <c:pt idx="76">
                  <c:v>0.9</c:v>
                </c:pt>
                <c:pt idx="77">
                  <c:v>1.57</c:v>
                </c:pt>
                <c:pt idx="78">
                  <c:v>2.0099999999999998</c:v>
                </c:pt>
                <c:pt idx="79">
                  <c:v>1.1700000000000017</c:v>
                </c:pt>
                <c:pt idx="80">
                  <c:v>1.1700000000000017</c:v>
                </c:pt>
                <c:pt idx="81">
                  <c:v>0.93</c:v>
                </c:pt>
                <c:pt idx="82">
                  <c:v>1.1399999999999979</c:v>
                </c:pt>
                <c:pt idx="83">
                  <c:v>1.26</c:v>
                </c:pt>
                <c:pt idx="84">
                  <c:v>2.12</c:v>
                </c:pt>
                <c:pt idx="85">
                  <c:v>1.41</c:v>
                </c:pt>
                <c:pt idx="86">
                  <c:v>1.4</c:v>
                </c:pt>
                <c:pt idx="87">
                  <c:v>1.55</c:v>
                </c:pt>
                <c:pt idx="88">
                  <c:v>1.35</c:v>
                </c:pt>
                <c:pt idx="89">
                  <c:v>0.67000000000000115</c:v>
                </c:pt>
                <c:pt idx="90">
                  <c:v>1.7500000000000013</c:v>
                </c:pt>
                <c:pt idx="91">
                  <c:v>0.88000000000000078</c:v>
                </c:pt>
                <c:pt idx="92">
                  <c:v>0.71000000000000063</c:v>
                </c:pt>
                <c:pt idx="93">
                  <c:v>0.71000000000000063</c:v>
                </c:pt>
                <c:pt idx="94">
                  <c:v>1.35</c:v>
                </c:pt>
                <c:pt idx="95">
                  <c:v>1.62</c:v>
                </c:pt>
                <c:pt idx="96">
                  <c:v>0.73000000000000065</c:v>
                </c:pt>
                <c:pt idx="97">
                  <c:v>1.0900000000000001</c:v>
                </c:pt>
                <c:pt idx="98">
                  <c:v>0.87000000000000088</c:v>
                </c:pt>
                <c:pt idx="99">
                  <c:v>1.7400000000000013</c:v>
                </c:pt>
                <c:pt idx="100">
                  <c:v>1.31</c:v>
                </c:pt>
                <c:pt idx="101">
                  <c:v>3.64</c:v>
                </c:pt>
                <c:pt idx="102">
                  <c:v>0.28000000000000008</c:v>
                </c:pt>
                <c:pt idx="103">
                  <c:v>1.57</c:v>
                </c:pt>
                <c:pt idx="104">
                  <c:v>2.04</c:v>
                </c:pt>
                <c:pt idx="105">
                  <c:v>1.1000000000000001</c:v>
                </c:pt>
                <c:pt idx="106">
                  <c:v>0.79</c:v>
                </c:pt>
                <c:pt idx="107">
                  <c:v>0.78</c:v>
                </c:pt>
                <c:pt idx="108">
                  <c:v>0.67000000000000115</c:v>
                </c:pt>
                <c:pt idx="109">
                  <c:v>0.54</c:v>
                </c:pt>
                <c:pt idx="110">
                  <c:v>1.9</c:v>
                </c:pt>
                <c:pt idx="111">
                  <c:v>0.52</c:v>
                </c:pt>
                <c:pt idx="112">
                  <c:v>0.56000000000000005</c:v>
                </c:pt>
                <c:pt idx="113">
                  <c:v>0.37000000000000038</c:v>
                </c:pt>
                <c:pt idx="114">
                  <c:v>0.59000000000000064</c:v>
                </c:pt>
                <c:pt idx="115">
                  <c:v>0.2</c:v>
                </c:pt>
                <c:pt idx="116">
                  <c:v>0.53</c:v>
                </c:pt>
                <c:pt idx="117">
                  <c:v>0.74000000000000088</c:v>
                </c:pt>
                <c:pt idx="118">
                  <c:v>0.39000000000000051</c:v>
                </c:pt>
                <c:pt idx="119">
                  <c:v>0.24000000000000021</c:v>
                </c:pt>
                <c:pt idx="120">
                  <c:v>0.60000000000000064</c:v>
                </c:pt>
                <c:pt idx="121">
                  <c:v>1.04</c:v>
                </c:pt>
                <c:pt idx="122">
                  <c:v>0.93</c:v>
                </c:pt>
                <c:pt idx="123">
                  <c:v>0.17</c:v>
                </c:pt>
                <c:pt idx="124">
                  <c:v>0.12000000000000002</c:v>
                </c:pt>
                <c:pt idx="125">
                  <c:v>0.31000000000000044</c:v>
                </c:pt>
                <c:pt idx="126">
                  <c:v>0.43000000000000038</c:v>
                </c:pt>
                <c:pt idx="127">
                  <c:v>0.45</c:v>
                </c:pt>
                <c:pt idx="128">
                  <c:v>0.28000000000000008</c:v>
                </c:pt>
                <c:pt idx="129">
                  <c:v>0.91</c:v>
                </c:pt>
                <c:pt idx="130">
                  <c:v>0.67000000000000115</c:v>
                </c:pt>
                <c:pt idx="131">
                  <c:v>0.750000000000001</c:v>
                </c:pt>
                <c:pt idx="132">
                  <c:v>0.45</c:v>
                </c:pt>
                <c:pt idx="133">
                  <c:v>0.33000000000000057</c:v>
                </c:pt>
                <c:pt idx="134">
                  <c:v>6.0000000000000081E-2</c:v>
                </c:pt>
                <c:pt idx="135">
                  <c:v>0.26</c:v>
                </c:pt>
                <c:pt idx="136">
                  <c:v>0.32000000000000051</c:v>
                </c:pt>
                <c:pt idx="137">
                  <c:v>0.3800000000000005</c:v>
                </c:pt>
                <c:pt idx="138">
                  <c:v>0.25</c:v>
                </c:pt>
                <c:pt idx="139">
                  <c:v>0.29000000000000031</c:v>
                </c:pt>
                <c:pt idx="140">
                  <c:v>1.1299999999999979</c:v>
                </c:pt>
                <c:pt idx="141">
                  <c:v>0.2</c:v>
                </c:pt>
                <c:pt idx="142">
                  <c:v>0.59000000000000064</c:v>
                </c:pt>
                <c:pt idx="143">
                  <c:v>1.1900000000000017</c:v>
                </c:pt>
                <c:pt idx="144">
                  <c:v>0.36000000000000032</c:v>
                </c:pt>
                <c:pt idx="145">
                  <c:v>0.35000000000000031</c:v>
                </c:pt>
                <c:pt idx="146">
                  <c:v>0.18000000000000022</c:v>
                </c:pt>
                <c:pt idx="147">
                  <c:v>0.39000000000000051</c:v>
                </c:pt>
                <c:pt idx="148">
                  <c:v>0.13</c:v>
                </c:pt>
                <c:pt idx="149">
                  <c:v>0.16000000000000017</c:v>
                </c:pt>
                <c:pt idx="150">
                  <c:v>0.1</c:v>
                </c:pt>
                <c:pt idx="151">
                  <c:v>0.45</c:v>
                </c:pt>
                <c:pt idx="152">
                  <c:v>0.8</c:v>
                </c:pt>
                <c:pt idx="153">
                  <c:v>4.000000000000007E-2</c:v>
                </c:pt>
                <c:pt idx="154">
                  <c:v>1.0000000000000019E-2</c:v>
                </c:pt>
                <c:pt idx="155">
                  <c:v>0.22000000000000017</c:v>
                </c:pt>
                <c:pt idx="156">
                  <c:v>0.81</c:v>
                </c:pt>
                <c:pt idx="157">
                  <c:v>3.0000000000000037E-2</c:v>
                </c:pt>
                <c:pt idx="158">
                  <c:v>1.0000000000000019E-2</c:v>
                </c:pt>
                <c:pt idx="159">
                  <c:v>3.0000000000000037E-2</c:v>
                </c:pt>
                <c:pt idx="160">
                  <c:v>6.0000000000000081E-2</c:v>
                </c:pt>
                <c:pt idx="161">
                  <c:v>0.30000000000000032</c:v>
                </c:pt>
                <c:pt idx="162">
                  <c:v>0.1</c:v>
                </c:pt>
                <c:pt idx="163">
                  <c:v>0.13</c:v>
                </c:pt>
                <c:pt idx="164">
                  <c:v>0.92</c:v>
                </c:pt>
                <c:pt idx="165">
                  <c:v>4.000000000000007E-2</c:v>
                </c:pt>
                <c:pt idx="166">
                  <c:v>1.0000000000000019E-2</c:v>
                </c:pt>
                <c:pt idx="167">
                  <c:v>0</c:v>
                </c:pt>
                <c:pt idx="168">
                  <c:v>2.0000000000000035E-2</c:v>
                </c:pt>
                <c:pt idx="169">
                  <c:v>1.0000000000000019E-2</c:v>
                </c:pt>
                <c:pt idx="170">
                  <c:v>0</c:v>
                </c:pt>
                <c:pt idx="171">
                  <c:v>0.12000000000000002</c:v>
                </c:pt>
                <c:pt idx="172">
                  <c:v>6.0000000000000081E-2</c:v>
                </c:pt>
                <c:pt idx="173">
                  <c:v>0</c:v>
                </c:pt>
                <c:pt idx="174">
                  <c:v>0.11000000000000008</c:v>
                </c:pt>
                <c:pt idx="175">
                  <c:v>0.14000000000000001</c:v>
                </c:pt>
                <c:pt idx="176">
                  <c:v>0.61000000000000065</c:v>
                </c:pt>
                <c:pt idx="177">
                  <c:v>0.15000000000000022</c:v>
                </c:pt>
                <c:pt idx="178">
                  <c:v>5.0000000000000051E-2</c:v>
                </c:pt>
                <c:pt idx="179">
                  <c:v>0.29000000000000031</c:v>
                </c:pt>
                <c:pt idx="180">
                  <c:v>0.11000000000000008</c:v>
                </c:pt>
                <c:pt idx="181">
                  <c:v>7.0000000000000034E-2</c:v>
                </c:pt>
                <c:pt idx="182">
                  <c:v>6.0000000000000081E-2</c:v>
                </c:pt>
                <c:pt idx="183">
                  <c:v>8.000000000000014E-2</c:v>
                </c:pt>
                <c:pt idx="184">
                  <c:v>3.0000000000000037E-2</c:v>
                </c:pt>
                <c:pt idx="185">
                  <c:v>2.0000000000000035E-2</c:v>
                </c:pt>
                <c:pt idx="186">
                  <c:v>1.0000000000000019E-2</c:v>
                </c:pt>
                <c:pt idx="187">
                  <c:v>6.0000000000000081E-2</c:v>
                </c:pt>
                <c:pt idx="188">
                  <c:v>6.0000000000000081E-2</c:v>
                </c:pt>
                <c:pt idx="189">
                  <c:v>0.11000000000000008</c:v>
                </c:pt>
                <c:pt idx="190">
                  <c:v>5.0000000000000051E-2</c:v>
                </c:pt>
                <c:pt idx="191">
                  <c:v>3.0000000000000037E-2</c:v>
                </c:pt>
                <c:pt idx="192">
                  <c:v>7.0000000000000034E-2</c:v>
                </c:pt>
                <c:pt idx="193">
                  <c:v>4.000000000000007E-2</c:v>
                </c:pt>
                <c:pt idx="194">
                  <c:v>0.2</c:v>
                </c:pt>
                <c:pt idx="195">
                  <c:v>5.0000000000000051E-2</c:v>
                </c:pt>
                <c:pt idx="196">
                  <c:v>6.0000000000000081E-2</c:v>
                </c:pt>
                <c:pt idx="197">
                  <c:v>0.24000000000000021</c:v>
                </c:pt>
                <c:pt idx="198">
                  <c:v>1.0000000000000019E-2</c:v>
                </c:pt>
                <c:pt idx="199">
                  <c:v>0.1</c:v>
                </c:pt>
                <c:pt idx="200">
                  <c:v>5.0000000000000051E-2</c:v>
                </c:pt>
              </c:numCache>
            </c:numRef>
          </c:xVal>
          <c:yVal>
            <c:numRef>
              <c:f>Sheet2!$B$152:$B$352</c:f>
              <c:numCache>
                <c:formatCode>General</c:formatCode>
                <c:ptCount val="201"/>
                <c:pt idx="0">
                  <c:v>4540</c:v>
                </c:pt>
                <c:pt idx="1">
                  <c:v>4860</c:v>
                </c:pt>
                <c:pt idx="2">
                  <c:v>3920</c:v>
                </c:pt>
                <c:pt idx="3">
                  <c:v>5110</c:v>
                </c:pt>
                <c:pt idx="4">
                  <c:v>4890</c:v>
                </c:pt>
                <c:pt idx="5">
                  <c:v>5000</c:v>
                </c:pt>
                <c:pt idx="6">
                  <c:v>5750</c:v>
                </c:pt>
                <c:pt idx="7">
                  <c:v>5580</c:v>
                </c:pt>
                <c:pt idx="8">
                  <c:v>3870</c:v>
                </c:pt>
                <c:pt idx="9">
                  <c:v>4070</c:v>
                </c:pt>
                <c:pt idx="10">
                  <c:v>4900</c:v>
                </c:pt>
                <c:pt idx="11">
                  <c:v>3920</c:v>
                </c:pt>
                <c:pt idx="12">
                  <c:v>3290</c:v>
                </c:pt>
                <c:pt idx="13">
                  <c:v>2420</c:v>
                </c:pt>
                <c:pt idx="14">
                  <c:v>2470</c:v>
                </c:pt>
                <c:pt idx="15">
                  <c:v>2370</c:v>
                </c:pt>
                <c:pt idx="16">
                  <c:v>2960</c:v>
                </c:pt>
                <c:pt idx="17">
                  <c:v>3480</c:v>
                </c:pt>
                <c:pt idx="18">
                  <c:v>2480</c:v>
                </c:pt>
                <c:pt idx="19">
                  <c:v>3250</c:v>
                </c:pt>
                <c:pt idx="20">
                  <c:v>2580</c:v>
                </c:pt>
                <c:pt idx="21">
                  <c:v>3820</c:v>
                </c:pt>
                <c:pt idx="22">
                  <c:v>2060</c:v>
                </c:pt>
                <c:pt idx="23">
                  <c:v>2720</c:v>
                </c:pt>
                <c:pt idx="24">
                  <c:v>2330</c:v>
                </c:pt>
                <c:pt idx="25">
                  <c:v>3580</c:v>
                </c:pt>
                <c:pt idx="26">
                  <c:v>2400</c:v>
                </c:pt>
                <c:pt idx="27">
                  <c:v>2360</c:v>
                </c:pt>
                <c:pt idx="28">
                  <c:v>2860</c:v>
                </c:pt>
                <c:pt idx="29">
                  <c:v>3530</c:v>
                </c:pt>
                <c:pt idx="30">
                  <c:v>4510</c:v>
                </c:pt>
                <c:pt idx="31">
                  <c:v>5550</c:v>
                </c:pt>
                <c:pt idx="32">
                  <c:v>4980</c:v>
                </c:pt>
                <c:pt idx="33">
                  <c:v>3260</c:v>
                </c:pt>
                <c:pt idx="34">
                  <c:v>3320</c:v>
                </c:pt>
                <c:pt idx="35">
                  <c:v>2760</c:v>
                </c:pt>
                <c:pt idx="36">
                  <c:v>2950</c:v>
                </c:pt>
                <c:pt idx="37">
                  <c:v>2920</c:v>
                </c:pt>
                <c:pt idx="38">
                  <c:v>2140</c:v>
                </c:pt>
                <c:pt idx="39">
                  <c:v>3040</c:v>
                </c:pt>
                <c:pt idx="40">
                  <c:v>1940</c:v>
                </c:pt>
                <c:pt idx="41">
                  <c:v>2220</c:v>
                </c:pt>
                <c:pt idx="42">
                  <c:v>1760</c:v>
                </c:pt>
                <c:pt idx="43">
                  <c:v>3050</c:v>
                </c:pt>
                <c:pt idx="44">
                  <c:v>2140</c:v>
                </c:pt>
                <c:pt idx="45">
                  <c:v>4000</c:v>
                </c:pt>
                <c:pt idx="46">
                  <c:v>3920</c:v>
                </c:pt>
                <c:pt idx="47">
                  <c:v>3220</c:v>
                </c:pt>
                <c:pt idx="48">
                  <c:v>2590</c:v>
                </c:pt>
                <c:pt idx="49">
                  <c:v>2520</c:v>
                </c:pt>
                <c:pt idx="50">
                  <c:v>2980</c:v>
                </c:pt>
                <c:pt idx="51">
                  <c:v>3500</c:v>
                </c:pt>
                <c:pt idx="52">
                  <c:v>6200</c:v>
                </c:pt>
                <c:pt idx="53">
                  <c:v>3200</c:v>
                </c:pt>
                <c:pt idx="54">
                  <c:v>3560</c:v>
                </c:pt>
                <c:pt idx="55">
                  <c:v>2050</c:v>
                </c:pt>
                <c:pt idx="56">
                  <c:v>2340</c:v>
                </c:pt>
                <c:pt idx="57">
                  <c:v>2680</c:v>
                </c:pt>
                <c:pt idx="58">
                  <c:v>3200</c:v>
                </c:pt>
                <c:pt idx="59">
                  <c:v>3110</c:v>
                </c:pt>
                <c:pt idx="60">
                  <c:v>2900</c:v>
                </c:pt>
                <c:pt idx="61">
                  <c:v>2850</c:v>
                </c:pt>
                <c:pt idx="62">
                  <c:v>3720</c:v>
                </c:pt>
                <c:pt idx="63">
                  <c:v>3510</c:v>
                </c:pt>
                <c:pt idx="64">
                  <c:v>1940</c:v>
                </c:pt>
                <c:pt idx="65">
                  <c:v>2870</c:v>
                </c:pt>
                <c:pt idx="66">
                  <c:v>3140</c:v>
                </c:pt>
                <c:pt idx="67">
                  <c:v>2250</c:v>
                </c:pt>
                <c:pt idx="68">
                  <c:v>2590</c:v>
                </c:pt>
                <c:pt idx="69">
                  <c:v>4760</c:v>
                </c:pt>
                <c:pt idx="70">
                  <c:v>4720</c:v>
                </c:pt>
                <c:pt idx="71">
                  <c:v>2130</c:v>
                </c:pt>
                <c:pt idx="72">
                  <c:v>3100</c:v>
                </c:pt>
                <c:pt idx="73">
                  <c:v>4750</c:v>
                </c:pt>
                <c:pt idx="74">
                  <c:v>4270</c:v>
                </c:pt>
                <c:pt idx="75">
                  <c:v>2930</c:v>
                </c:pt>
                <c:pt idx="76">
                  <c:v>3420</c:v>
                </c:pt>
                <c:pt idx="77">
                  <c:v>4700</c:v>
                </c:pt>
                <c:pt idx="78">
                  <c:v>4760</c:v>
                </c:pt>
                <c:pt idx="79">
                  <c:v>4840</c:v>
                </c:pt>
                <c:pt idx="80">
                  <c:v>5230</c:v>
                </c:pt>
                <c:pt idx="81">
                  <c:v>4230</c:v>
                </c:pt>
                <c:pt idx="82">
                  <c:v>4640</c:v>
                </c:pt>
                <c:pt idx="83">
                  <c:v>4500</c:v>
                </c:pt>
                <c:pt idx="84">
                  <c:v>5790</c:v>
                </c:pt>
                <c:pt idx="85">
                  <c:v>4080</c:v>
                </c:pt>
                <c:pt idx="86">
                  <c:v>4450</c:v>
                </c:pt>
                <c:pt idx="87">
                  <c:v>3980</c:v>
                </c:pt>
                <c:pt idx="88">
                  <c:v>3660</c:v>
                </c:pt>
                <c:pt idx="89">
                  <c:v>3080</c:v>
                </c:pt>
                <c:pt idx="90">
                  <c:v>4460</c:v>
                </c:pt>
                <c:pt idx="91">
                  <c:v>3770</c:v>
                </c:pt>
                <c:pt idx="92">
                  <c:v>3730</c:v>
                </c:pt>
                <c:pt idx="93">
                  <c:v>4140</c:v>
                </c:pt>
                <c:pt idx="94">
                  <c:v>4980</c:v>
                </c:pt>
                <c:pt idx="95">
                  <c:v>4540</c:v>
                </c:pt>
                <c:pt idx="96">
                  <c:v>3120</c:v>
                </c:pt>
                <c:pt idx="97">
                  <c:v>4190</c:v>
                </c:pt>
                <c:pt idx="98">
                  <c:v>3660</c:v>
                </c:pt>
                <c:pt idx="99">
                  <c:v>6540</c:v>
                </c:pt>
                <c:pt idx="100">
                  <c:v>5370</c:v>
                </c:pt>
                <c:pt idx="101">
                  <c:v>8870</c:v>
                </c:pt>
                <c:pt idx="102">
                  <c:v>1730</c:v>
                </c:pt>
                <c:pt idx="103">
                  <c:v>5200</c:v>
                </c:pt>
                <c:pt idx="104">
                  <c:v>6730</c:v>
                </c:pt>
                <c:pt idx="105">
                  <c:v>4730</c:v>
                </c:pt>
                <c:pt idx="106">
                  <c:v>3770</c:v>
                </c:pt>
                <c:pt idx="107">
                  <c:v>3220</c:v>
                </c:pt>
                <c:pt idx="108">
                  <c:v>3390</c:v>
                </c:pt>
                <c:pt idx="109">
                  <c:v>4920</c:v>
                </c:pt>
                <c:pt idx="110">
                  <c:v>3940</c:v>
                </c:pt>
                <c:pt idx="111">
                  <c:v>3190</c:v>
                </c:pt>
                <c:pt idx="112">
                  <c:v>4980</c:v>
                </c:pt>
                <c:pt idx="113">
                  <c:v>3350</c:v>
                </c:pt>
                <c:pt idx="114">
                  <c:v>4430</c:v>
                </c:pt>
                <c:pt idx="115">
                  <c:v>1550</c:v>
                </c:pt>
                <c:pt idx="116">
                  <c:v>5360</c:v>
                </c:pt>
                <c:pt idx="117">
                  <c:v>4990</c:v>
                </c:pt>
                <c:pt idx="118">
                  <c:v>4430</c:v>
                </c:pt>
                <c:pt idx="119">
                  <c:v>2820</c:v>
                </c:pt>
                <c:pt idx="120">
                  <c:v>4940</c:v>
                </c:pt>
                <c:pt idx="121">
                  <c:v>5580</c:v>
                </c:pt>
                <c:pt idx="122">
                  <c:v>7090</c:v>
                </c:pt>
                <c:pt idx="123">
                  <c:v>1300</c:v>
                </c:pt>
                <c:pt idx="124">
                  <c:v>1170</c:v>
                </c:pt>
                <c:pt idx="125">
                  <c:v>1060</c:v>
                </c:pt>
                <c:pt idx="126">
                  <c:v>3710</c:v>
                </c:pt>
                <c:pt idx="127">
                  <c:v>3690</c:v>
                </c:pt>
                <c:pt idx="128">
                  <c:v>1260</c:v>
                </c:pt>
                <c:pt idx="129">
                  <c:v>5310</c:v>
                </c:pt>
                <c:pt idx="130">
                  <c:v>2330</c:v>
                </c:pt>
                <c:pt idx="131">
                  <c:v>3720</c:v>
                </c:pt>
                <c:pt idx="132">
                  <c:v>1430</c:v>
                </c:pt>
                <c:pt idx="133">
                  <c:v>1890</c:v>
                </c:pt>
                <c:pt idx="134">
                  <c:v>611</c:v>
                </c:pt>
                <c:pt idx="135">
                  <c:v>914</c:v>
                </c:pt>
                <c:pt idx="136">
                  <c:v>1750</c:v>
                </c:pt>
                <c:pt idx="137">
                  <c:v>2490</c:v>
                </c:pt>
                <c:pt idx="138">
                  <c:v>1820</c:v>
                </c:pt>
                <c:pt idx="139">
                  <c:v>2640</c:v>
                </c:pt>
                <c:pt idx="140">
                  <c:v>5490</c:v>
                </c:pt>
                <c:pt idx="141">
                  <c:v>1250</c:v>
                </c:pt>
                <c:pt idx="142">
                  <c:v>1320</c:v>
                </c:pt>
                <c:pt idx="143">
                  <c:v>2410</c:v>
                </c:pt>
                <c:pt idx="144">
                  <c:v>821</c:v>
                </c:pt>
                <c:pt idx="145">
                  <c:v>2530</c:v>
                </c:pt>
                <c:pt idx="146">
                  <c:v>1030</c:v>
                </c:pt>
                <c:pt idx="147">
                  <c:v>838</c:v>
                </c:pt>
                <c:pt idx="148">
                  <c:v>293</c:v>
                </c:pt>
                <c:pt idx="149">
                  <c:v>596</c:v>
                </c:pt>
                <c:pt idx="150">
                  <c:v>581</c:v>
                </c:pt>
                <c:pt idx="151">
                  <c:v>1910</c:v>
                </c:pt>
                <c:pt idx="152">
                  <c:v>2990</c:v>
                </c:pt>
                <c:pt idx="153">
                  <c:v>300</c:v>
                </c:pt>
                <c:pt idx="154">
                  <c:v>74.099999999999994</c:v>
                </c:pt>
                <c:pt idx="155">
                  <c:v>929</c:v>
                </c:pt>
                <c:pt idx="156">
                  <c:v>3710</c:v>
                </c:pt>
                <c:pt idx="157">
                  <c:v>125.5</c:v>
                </c:pt>
                <c:pt idx="158">
                  <c:v>54.7</c:v>
                </c:pt>
                <c:pt idx="159">
                  <c:v>77.900000000000006</c:v>
                </c:pt>
                <c:pt idx="160">
                  <c:v>48.4</c:v>
                </c:pt>
                <c:pt idx="161">
                  <c:v>746</c:v>
                </c:pt>
                <c:pt idx="162">
                  <c:v>523</c:v>
                </c:pt>
                <c:pt idx="163">
                  <c:v>344</c:v>
                </c:pt>
                <c:pt idx="164">
                  <c:v>382</c:v>
                </c:pt>
                <c:pt idx="165">
                  <c:v>58.6</c:v>
                </c:pt>
                <c:pt idx="166">
                  <c:v>44.1</c:v>
                </c:pt>
                <c:pt idx="167">
                  <c:v>15.3</c:v>
                </c:pt>
                <c:pt idx="168">
                  <c:v>75.3</c:v>
                </c:pt>
                <c:pt idx="169">
                  <c:v>157.5</c:v>
                </c:pt>
                <c:pt idx="170">
                  <c:v>18.899999999999999</c:v>
                </c:pt>
                <c:pt idx="171">
                  <c:v>218</c:v>
                </c:pt>
                <c:pt idx="172">
                  <c:v>791</c:v>
                </c:pt>
                <c:pt idx="173">
                  <c:v>15.5</c:v>
                </c:pt>
                <c:pt idx="174">
                  <c:v>462</c:v>
                </c:pt>
                <c:pt idx="175">
                  <c:v>1070</c:v>
                </c:pt>
                <c:pt idx="176">
                  <c:v>4750</c:v>
                </c:pt>
                <c:pt idx="177">
                  <c:v>802</c:v>
                </c:pt>
                <c:pt idx="178">
                  <c:v>354</c:v>
                </c:pt>
                <c:pt idx="179">
                  <c:v>1570</c:v>
                </c:pt>
                <c:pt idx="180">
                  <c:v>399</c:v>
                </c:pt>
                <c:pt idx="181">
                  <c:v>399</c:v>
                </c:pt>
                <c:pt idx="182">
                  <c:v>281</c:v>
                </c:pt>
                <c:pt idx="183">
                  <c:v>318</c:v>
                </c:pt>
                <c:pt idx="184">
                  <c:v>223</c:v>
                </c:pt>
                <c:pt idx="185">
                  <c:v>256</c:v>
                </c:pt>
                <c:pt idx="186">
                  <c:v>139</c:v>
                </c:pt>
                <c:pt idx="187">
                  <c:v>1100</c:v>
                </c:pt>
                <c:pt idx="188">
                  <c:v>380</c:v>
                </c:pt>
                <c:pt idx="189">
                  <c:v>359</c:v>
                </c:pt>
                <c:pt idx="190">
                  <c:v>215</c:v>
                </c:pt>
                <c:pt idx="191">
                  <c:v>271</c:v>
                </c:pt>
                <c:pt idx="192">
                  <c:v>473</c:v>
                </c:pt>
                <c:pt idx="193">
                  <c:v>119.5</c:v>
                </c:pt>
                <c:pt idx="194">
                  <c:v>625</c:v>
                </c:pt>
                <c:pt idx="195">
                  <c:v>119</c:v>
                </c:pt>
                <c:pt idx="196">
                  <c:v>179.5</c:v>
                </c:pt>
                <c:pt idx="197">
                  <c:v>830</c:v>
                </c:pt>
                <c:pt idx="198">
                  <c:v>134.5</c:v>
                </c:pt>
                <c:pt idx="199">
                  <c:v>277</c:v>
                </c:pt>
                <c:pt idx="200">
                  <c:v>50.4</c:v>
                </c:pt>
              </c:numCache>
            </c:numRef>
          </c:yVal>
        </c:ser>
        <c:axId val="104518016"/>
        <c:axId val="104521088"/>
      </c:scatterChart>
      <c:valAx>
        <c:axId val="104518016"/>
        <c:scaling>
          <c:orientation val="minMax"/>
        </c:scaling>
        <c:axPos val="b"/>
        <c:majorGridlines/>
        <c:minorGridlines/>
        <c:title>
          <c:tx>
            <c:rich>
              <a:bodyPr/>
              <a:lstStyle/>
              <a:p>
                <a:pPr>
                  <a:defRPr/>
                </a:pPr>
                <a:r>
                  <a:rPr lang="en-AU" dirty="0"/>
                  <a:t>As  %</a:t>
                </a:r>
              </a:p>
            </c:rich>
          </c:tx>
          <c:layout/>
        </c:title>
        <c:numFmt formatCode="General" sourceLinked="1"/>
        <c:tickLblPos val="nextTo"/>
        <c:crossAx val="104521088"/>
        <c:crosses val="autoZero"/>
        <c:crossBetween val="midCat"/>
      </c:valAx>
      <c:valAx>
        <c:axId val="104521088"/>
        <c:scaling>
          <c:orientation val="minMax"/>
        </c:scaling>
        <c:axPos val="l"/>
        <c:majorGridlines/>
        <c:minorGridlines/>
        <c:title>
          <c:tx>
            <c:rich>
              <a:bodyPr/>
              <a:lstStyle/>
              <a:p>
                <a:pPr>
                  <a:defRPr/>
                </a:pPr>
                <a:r>
                  <a:rPr lang="en-US" dirty="0"/>
                  <a:t>Au ppm </a:t>
                </a:r>
              </a:p>
            </c:rich>
          </c:tx>
          <c:layout/>
        </c:title>
        <c:numFmt formatCode="General" sourceLinked="1"/>
        <c:tickLblPos val="nextTo"/>
        <c:crossAx val="104518016"/>
        <c:crosses val="autoZero"/>
        <c:crossBetween val="midCat"/>
      </c:valAx>
    </c:plotArea>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AU"/>
  <c:chart>
    <c:title>
      <c:tx>
        <c:rich>
          <a:bodyPr/>
          <a:lstStyle/>
          <a:p>
            <a:pPr>
              <a:defRPr/>
            </a:pPr>
            <a:r>
              <a:rPr lang="en-US" dirty="0"/>
              <a:t>Au : K </a:t>
            </a:r>
          </a:p>
        </c:rich>
      </c:tx>
      <c:layout/>
    </c:title>
    <c:plotArea>
      <c:layout/>
      <c:scatterChart>
        <c:scatterStyle val="lineMarker"/>
        <c:ser>
          <c:idx val="0"/>
          <c:order val="0"/>
          <c:tx>
            <c:strRef>
              <c:f>Sheet4!$B$1</c:f>
              <c:strCache>
                <c:ptCount val="1"/>
                <c:pt idx="0">
                  <c:v>K</c:v>
                </c:pt>
              </c:strCache>
            </c:strRef>
          </c:tx>
          <c:spPr>
            <a:ln w="28575">
              <a:noFill/>
            </a:ln>
          </c:spPr>
          <c:trendline>
            <c:trendlineType val="linear"/>
          </c:trendline>
          <c:xVal>
            <c:numRef>
              <c:f>Sheet4!$A$2:$A$352</c:f>
              <c:numCache>
                <c:formatCode>General</c:formatCode>
                <c:ptCount val="351"/>
                <c:pt idx="0">
                  <c:v>1.0000000000000005E-2</c:v>
                </c:pt>
                <c:pt idx="1">
                  <c:v>2.0000000000000011E-2</c:v>
                </c:pt>
                <c:pt idx="2">
                  <c:v>6.0000000000000032E-2</c:v>
                </c:pt>
                <c:pt idx="3">
                  <c:v>0.29000000000000031</c:v>
                </c:pt>
                <c:pt idx="4">
                  <c:v>1.25</c:v>
                </c:pt>
                <c:pt idx="5">
                  <c:v>2.27</c:v>
                </c:pt>
                <c:pt idx="6">
                  <c:v>1.8800000000000001</c:v>
                </c:pt>
                <c:pt idx="7">
                  <c:v>1.33</c:v>
                </c:pt>
                <c:pt idx="8">
                  <c:v>1.9100000000000001</c:v>
                </c:pt>
                <c:pt idx="9">
                  <c:v>1.9000000000000001</c:v>
                </c:pt>
                <c:pt idx="10">
                  <c:v>1.21</c:v>
                </c:pt>
                <c:pt idx="11">
                  <c:v>2</c:v>
                </c:pt>
                <c:pt idx="12">
                  <c:v>2.5099999999999998</c:v>
                </c:pt>
                <c:pt idx="13">
                  <c:v>2.2400000000000002</c:v>
                </c:pt>
                <c:pt idx="14">
                  <c:v>1.41</c:v>
                </c:pt>
                <c:pt idx="15">
                  <c:v>0.72000000000000064</c:v>
                </c:pt>
                <c:pt idx="16">
                  <c:v>1.03</c:v>
                </c:pt>
                <c:pt idx="17">
                  <c:v>1.05</c:v>
                </c:pt>
                <c:pt idx="18">
                  <c:v>0.78</c:v>
                </c:pt>
                <c:pt idx="19">
                  <c:v>1.7</c:v>
                </c:pt>
                <c:pt idx="20">
                  <c:v>0.61000000000000065</c:v>
                </c:pt>
                <c:pt idx="21">
                  <c:v>0.30000000000000032</c:v>
                </c:pt>
                <c:pt idx="22">
                  <c:v>1.08</c:v>
                </c:pt>
                <c:pt idx="23">
                  <c:v>0.630000000000001</c:v>
                </c:pt>
                <c:pt idx="24">
                  <c:v>0.87000000000000088</c:v>
                </c:pt>
                <c:pt idx="25">
                  <c:v>0.56000000000000005</c:v>
                </c:pt>
                <c:pt idx="26">
                  <c:v>0.64000000000000101</c:v>
                </c:pt>
                <c:pt idx="27">
                  <c:v>0.96000000000000063</c:v>
                </c:pt>
                <c:pt idx="28">
                  <c:v>1.0000000000000005E-2</c:v>
                </c:pt>
                <c:pt idx="29">
                  <c:v>0.5</c:v>
                </c:pt>
                <c:pt idx="30">
                  <c:v>1.72</c:v>
                </c:pt>
                <c:pt idx="31">
                  <c:v>4.49</c:v>
                </c:pt>
                <c:pt idx="32">
                  <c:v>1.79</c:v>
                </c:pt>
                <c:pt idx="33">
                  <c:v>1.82</c:v>
                </c:pt>
                <c:pt idx="34">
                  <c:v>3.1</c:v>
                </c:pt>
                <c:pt idx="35">
                  <c:v>2.19</c:v>
                </c:pt>
                <c:pt idx="36">
                  <c:v>1.9400000000000017</c:v>
                </c:pt>
                <c:pt idx="37">
                  <c:v>1.76</c:v>
                </c:pt>
                <c:pt idx="38">
                  <c:v>1.82</c:v>
                </c:pt>
                <c:pt idx="39">
                  <c:v>1.26</c:v>
                </c:pt>
                <c:pt idx="40">
                  <c:v>1.44</c:v>
                </c:pt>
                <c:pt idx="41">
                  <c:v>1.2</c:v>
                </c:pt>
                <c:pt idx="42">
                  <c:v>1.25</c:v>
                </c:pt>
                <c:pt idx="43">
                  <c:v>0.97000000000000064</c:v>
                </c:pt>
                <c:pt idx="44">
                  <c:v>0.53</c:v>
                </c:pt>
                <c:pt idx="45">
                  <c:v>0.95000000000000062</c:v>
                </c:pt>
                <c:pt idx="46">
                  <c:v>1.1399999999999979</c:v>
                </c:pt>
                <c:pt idx="47">
                  <c:v>1.0900000000000001</c:v>
                </c:pt>
                <c:pt idx="48">
                  <c:v>1.35</c:v>
                </c:pt>
                <c:pt idx="49">
                  <c:v>0.95000000000000062</c:v>
                </c:pt>
                <c:pt idx="50">
                  <c:v>1.1200000000000001</c:v>
                </c:pt>
                <c:pt idx="51">
                  <c:v>0.97000000000000064</c:v>
                </c:pt>
                <c:pt idx="52">
                  <c:v>0.73000000000000065</c:v>
                </c:pt>
                <c:pt idx="53">
                  <c:v>1.0900000000000001</c:v>
                </c:pt>
                <c:pt idx="54">
                  <c:v>1.1200000000000001</c:v>
                </c:pt>
                <c:pt idx="55">
                  <c:v>2.64</c:v>
                </c:pt>
                <c:pt idx="56">
                  <c:v>1.9100000000000001</c:v>
                </c:pt>
                <c:pt idx="57">
                  <c:v>2.2999999999999998</c:v>
                </c:pt>
                <c:pt idx="58">
                  <c:v>1.41</c:v>
                </c:pt>
                <c:pt idx="59">
                  <c:v>0.68</c:v>
                </c:pt>
                <c:pt idx="60">
                  <c:v>1.29</c:v>
                </c:pt>
                <c:pt idx="61">
                  <c:v>1.27</c:v>
                </c:pt>
                <c:pt idx="62">
                  <c:v>1.21</c:v>
                </c:pt>
                <c:pt idx="63">
                  <c:v>1.26</c:v>
                </c:pt>
                <c:pt idx="64">
                  <c:v>1.5</c:v>
                </c:pt>
                <c:pt idx="65">
                  <c:v>1.51</c:v>
                </c:pt>
                <c:pt idx="66">
                  <c:v>1.1100000000000001</c:v>
                </c:pt>
                <c:pt idx="67">
                  <c:v>1.34</c:v>
                </c:pt>
                <c:pt idx="68">
                  <c:v>0.91</c:v>
                </c:pt>
                <c:pt idx="69">
                  <c:v>0.8</c:v>
                </c:pt>
                <c:pt idx="70">
                  <c:v>1.1000000000000001</c:v>
                </c:pt>
                <c:pt idx="71">
                  <c:v>0.81</c:v>
                </c:pt>
                <c:pt idx="72">
                  <c:v>0.83000000000000063</c:v>
                </c:pt>
                <c:pt idx="73">
                  <c:v>0.94000000000000061</c:v>
                </c:pt>
                <c:pt idx="74">
                  <c:v>1.26</c:v>
                </c:pt>
                <c:pt idx="75">
                  <c:v>1.75</c:v>
                </c:pt>
                <c:pt idx="76">
                  <c:v>0.71000000000000063</c:v>
                </c:pt>
                <c:pt idx="77">
                  <c:v>0.79</c:v>
                </c:pt>
                <c:pt idx="78">
                  <c:v>0.67000000000000115</c:v>
                </c:pt>
                <c:pt idx="79">
                  <c:v>0.71000000000000063</c:v>
                </c:pt>
                <c:pt idx="80">
                  <c:v>1.21</c:v>
                </c:pt>
                <c:pt idx="81">
                  <c:v>1.23</c:v>
                </c:pt>
                <c:pt idx="82">
                  <c:v>1.36</c:v>
                </c:pt>
                <c:pt idx="83">
                  <c:v>1.62</c:v>
                </c:pt>
                <c:pt idx="84">
                  <c:v>1.04</c:v>
                </c:pt>
                <c:pt idx="85">
                  <c:v>0.98</c:v>
                </c:pt>
                <c:pt idx="86">
                  <c:v>1.31</c:v>
                </c:pt>
                <c:pt idx="87">
                  <c:v>1.44</c:v>
                </c:pt>
                <c:pt idx="88">
                  <c:v>1.1499999999999981</c:v>
                </c:pt>
                <c:pt idx="89">
                  <c:v>1.6</c:v>
                </c:pt>
                <c:pt idx="90">
                  <c:v>1.06</c:v>
                </c:pt>
                <c:pt idx="91">
                  <c:v>1.49</c:v>
                </c:pt>
                <c:pt idx="92">
                  <c:v>1.29</c:v>
                </c:pt>
                <c:pt idx="93">
                  <c:v>1.24</c:v>
                </c:pt>
                <c:pt idx="94">
                  <c:v>1.62</c:v>
                </c:pt>
                <c:pt idx="95">
                  <c:v>1.02</c:v>
                </c:pt>
                <c:pt idx="96">
                  <c:v>0.79</c:v>
                </c:pt>
                <c:pt idx="97">
                  <c:v>0.98</c:v>
                </c:pt>
                <c:pt idx="98">
                  <c:v>1.22</c:v>
                </c:pt>
                <c:pt idx="99">
                  <c:v>1.3800000000000001</c:v>
                </c:pt>
                <c:pt idx="100">
                  <c:v>1.6400000000000001</c:v>
                </c:pt>
                <c:pt idx="101">
                  <c:v>1.32</c:v>
                </c:pt>
                <c:pt idx="102">
                  <c:v>0.98</c:v>
                </c:pt>
                <c:pt idx="103">
                  <c:v>1.3800000000000001</c:v>
                </c:pt>
                <c:pt idx="104">
                  <c:v>1.53</c:v>
                </c:pt>
                <c:pt idx="105">
                  <c:v>1.49</c:v>
                </c:pt>
                <c:pt idx="106">
                  <c:v>1.31</c:v>
                </c:pt>
                <c:pt idx="107">
                  <c:v>1.01</c:v>
                </c:pt>
                <c:pt idx="108">
                  <c:v>1.24</c:v>
                </c:pt>
                <c:pt idx="109">
                  <c:v>1.47</c:v>
                </c:pt>
                <c:pt idx="110">
                  <c:v>1.6400000000000001</c:v>
                </c:pt>
                <c:pt idx="111">
                  <c:v>1.6700000000000017</c:v>
                </c:pt>
                <c:pt idx="112">
                  <c:v>1.25</c:v>
                </c:pt>
                <c:pt idx="113">
                  <c:v>1.1000000000000001</c:v>
                </c:pt>
                <c:pt idx="114">
                  <c:v>1.02</c:v>
                </c:pt>
                <c:pt idx="115">
                  <c:v>1.9100000000000001</c:v>
                </c:pt>
                <c:pt idx="116">
                  <c:v>1.44</c:v>
                </c:pt>
                <c:pt idx="117">
                  <c:v>0.70000000000000062</c:v>
                </c:pt>
                <c:pt idx="118">
                  <c:v>0.56999999999999995</c:v>
                </c:pt>
                <c:pt idx="119">
                  <c:v>0.98</c:v>
                </c:pt>
                <c:pt idx="120">
                  <c:v>0.65000000000000113</c:v>
                </c:pt>
                <c:pt idx="121">
                  <c:v>1.05</c:v>
                </c:pt>
                <c:pt idx="122">
                  <c:v>1.02</c:v>
                </c:pt>
                <c:pt idx="123">
                  <c:v>0.85000000000000064</c:v>
                </c:pt>
                <c:pt idx="124">
                  <c:v>1.43</c:v>
                </c:pt>
                <c:pt idx="125">
                  <c:v>0.77000000000000102</c:v>
                </c:pt>
                <c:pt idx="126">
                  <c:v>0.95000000000000062</c:v>
                </c:pt>
                <c:pt idx="127">
                  <c:v>0.87000000000000088</c:v>
                </c:pt>
                <c:pt idx="128">
                  <c:v>1.23</c:v>
                </c:pt>
                <c:pt idx="129">
                  <c:v>0.8</c:v>
                </c:pt>
                <c:pt idx="130">
                  <c:v>0.95000000000000062</c:v>
                </c:pt>
                <c:pt idx="131">
                  <c:v>0.77000000000000102</c:v>
                </c:pt>
                <c:pt idx="132">
                  <c:v>0.67000000000000115</c:v>
                </c:pt>
                <c:pt idx="133">
                  <c:v>0.61000000000000065</c:v>
                </c:pt>
                <c:pt idx="134">
                  <c:v>0.47000000000000008</c:v>
                </c:pt>
                <c:pt idx="135">
                  <c:v>0.73000000000000065</c:v>
                </c:pt>
                <c:pt idx="136">
                  <c:v>1.27</c:v>
                </c:pt>
                <c:pt idx="137">
                  <c:v>0.93</c:v>
                </c:pt>
                <c:pt idx="138">
                  <c:v>1.1499999999999981</c:v>
                </c:pt>
                <c:pt idx="139">
                  <c:v>0.9</c:v>
                </c:pt>
                <c:pt idx="140">
                  <c:v>1.1299999999999979</c:v>
                </c:pt>
                <c:pt idx="141">
                  <c:v>1.1700000000000017</c:v>
                </c:pt>
                <c:pt idx="142">
                  <c:v>1.1000000000000001</c:v>
                </c:pt>
                <c:pt idx="143">
                  <c:v>0.8</c:v>
                </c:pt>
                <c:pt idx="144">
                  <c:v>0.66000000000000114</c:v>
                </c:pt>
                <c:pt idx="145">
                  <c:v>2.4699999999999998</c:v>
                </c:pt>
                <c:pt idx="146">
                  <c:v>1.74</c:v>
                </c:pt>
                <c:pt idx="147">
                  <c:v>2.48</c:v>
                </c:pt>
                <c:pt idx="148">
                  <c:v>1.02</c:v>
                </c:pt>
                <c:pt idx="149">
                  <c:v>2.14</c:v>
                </c:pt>
                <c:pt idx="150">
                  <c:v>1.1700000000000017</c:v>
                </c:pt>
                <c:pt idx="151">
                  <c:v>1.54</c:v>
                </c:pt>
                <c:pt idx="152">
                  <c:v>1.1599999999999981</c:v>
                </c:pt>
                <c:pt idx="153">
                  <c:v>2.02</c:v>
                </c:pt>
                <c:pt idx="154">
                  <c:v>1.7</c:v>
                </c:pt>
                <c:pt idx="155">
                  <c:v>1.9200000000000017</c:v>
                </c:pt>
                <c:pt idx="156">
                  <c:v>2.2000000000000002</c:v>
                </c:pt>
                <c:pt idx="157">
                  <c:v>1.87</c:v>
                </c:pt>
                <c:pt idx="158">
                  <c:v>0.65000000000000113</c:v>
                </c:pt>
                <c:pt idx="159">
                  <c:v>1.1200000000000001</c:v>
                </c:pt>
                <c:pt idx="160">
                  <c:v>2.0299999999999998</c:v>
                </c:pt>
                <c:pt idx="161">
                  <c:v>0.71000000000000063</c:v>
                </c:pt>
                <c:pt idx="162">
                  <c:v>0.81</c:v>
                </c:pt>
                <c:pt idx="163">
                  <c:v>0.750000000000001</c:v>
                </c:pt>
                <c:pt idx="164">
                  <c:v>0.65000000000000113</c:v>
                </c:pt>
                <c:pt idx="165">
                  <c:v>0.8</c:v>
                </c:pt>
                <c:pt idx="166">
                  <c:v>0.99</c:v>
                </c:pt>
                <c:pt idx="167">
                  <c:v>1.1800000000000017</c:v>
                </c:pt>
                <c:pt idx="168">
                  <c:v>1.31</c:v>
                </c:pt>
                <c:pt idx="169">
                  <c:v>1.01</c:v>
                </c:pt>
                <c:pt idx="170">
                  <c:v>0.79</c:v>
                </c:pt>
                <c:pt idx="171">
                  <c:v>1.23</c:v>
                </c:pt>
                <c:pt idx="172">
                  <c:v>0.74000000000000088</c:v>
                </c:pt>
                <c:pt idx="173">
                  <c:v>0.89</c:v>
                </c:pt>
                <c:pt idx="174">
                  <c:v>0.86000000000000065</c:v>
                </c:pt>
                <c:pt idx="175">
                  <c:v>1.33</c:v>
                </c:pt>
                <c:pt idx="176">
                  <c:v>0.95000000000000062</c:v>
                </c:pt>
                <c:pt idx="177">
                  <c:v>0.45</c:v>
                </c:pt>
                <c:pt idx="178">
                  <c:v>0.64000000000000101</c:v>
                </c:pt>
                <c:pt idx="179">
                  <c:v>0.79</c:v>
                </c:pt>
                <c:pt idx="180">
                  <c:v>1.3800000000000001</c:v>
                </c:pt>
                <c:pt idx="181">
                  <c:v>1.72</c:v>
                </c:pt>
                <c:pt idx="182">
                  <c:v>1.1599999999999981</c:v>
                </c:pt>
                <c:pt idx="183">
                  <c:v>1.07</c:v>
                </c:pt>
                <c:pt idx="184">
                  <c:v>0.98</c:v>
                </c:pt>
                <c:pt idx="185">
                  <c:v>0.43000000000000038</c:v>
                </c:pt>
                <c:pt idx="186">
                  <c:v>0.78</c:v>
                </c:pt>
                <c:pt idx="187">
                  <c:v>0.85000000000000064</c:v>
                </c:pt>
                <c:pt idx="188">
                  <c:v>0.64000000000000101</c:v>
                </c:pt>
                <c:pt idx="189">
                  <c:v>0.86000000000000065</c:v>
                </c:pt>
                <c:pt idx="190">
                  <c:v>0.58000000000000007</c:v>
                </c:pt>
                <c:pt idx="191">
                  <c:v>0.52</c:v>
                </c:pt>
                <c:pt idx="192">
                  <c:v>0.58000000000000007</c:v>
                </c:pt>
                <c:pt idx="193">
                  <c:v>0.59</c:v>
                </c:pt>
                <c:pt idx="194">
                  <c:v>0.59</c:v>
                </c:pt>
                <c:pt idx="195">
                  <c:v>0.88</c:v>
                </c:pt>
                <c:pt idx="196">
                  <c:v>0.88</c:v>
                </c:pt>
                <c:pt idx="197">
                  <c:v>0.86000000000000065</c:v>
                </c:pt>
                <c:pt idx="198">
                  <c:v>0.62000000000000088</c:v>
                </c:pt>
                <c:pt idx="199">
                  <c:v>0.68</c:v>
                </c:pt>
                <c:pt idx="200">
                  <c:v>0.55000000000000004</c:v>
                </c:pt>
                <c:pt idx="201">
                  <c:v>0.61000000000000065</c:v>
                </c:pt>
                <c:pt idx="202">
                  <c:v>0.78</c:v>
                </c:pt>
                <c:pt idx="203">
                  <c:v>0.72000000000000064</c:v>
                </c:pt>
                <c:pt idx="204">
                  <c:v>0.69000000000000061</c:v>
                </c:pt>
                <c:pt idx="205">
                  <c:v>0.56000000000000005</c:v>
                </c:pt>
                <c:pt idx="206">
                  <c:v>0.630000000000001</c:v>
                </c:pt>
                <c:pt idx="207">
                  <c:v>0.51</c:v>
                </c:pt>
                <c:pt idx="208">
                  <c:v>1.37</c:v>
                </c:pt>
                <c:pt idx="209">
                  <c:v>1.07</c:v>
                </c:pt>
                <c:pt idx="210">
                  <c:v>1.01</c:v>
                </c:pt>
                <c:pt idx="211">
                  <c:v>0.52</c:v>
                </c:pt>
                <c:pt idx="212">
                  <c:v>1.1200000000000001</c:v>
                </c:pt>
                <c:pt idx="213">
                  <c:v>0.88</c:v>
                </c:pt>
                <c:pt idx="214">
                  <c:v>0.65000000000000113</c:v>
                </c:pt>
                <c:pt idx="215">
                  <c:v>0.49000000000000032</c:v>
                </c:pt>
                <c:pt idx="216">
                  <c:v>0.53</c:v>
                </c:pt>
                <c:pt idx="217">
                  <c:v>0.62000000000000088</c:v>
                </c:pt>
                <c:pt idx="218">
                  <c:v>0.72000000000000064</c:v>
                </c:pt>
                <c:pt idx="219">
                  <c:v>1.6500000000000001</c:v>
                </c:pt>
                <c:pt idx="220">
                  <c:v>1.34</c:v>
                </c:pt>
                <c:pt idx="221">
                  <c:v>0.61000000000000065</c:v>
                </c:pt>
                <c:pt idx="222">
                  <c:v>0.62000000000000088</c:v>
                </c:pt>
                <c:pt idx="223">
                  <c:v>2.8</c:v>
                </c:pt>
                <c:pt idx="224">
                  <c:v>1.32</c:v>
                </c:pt>
                <c:pt idx="225">
                  <c:v>0.76000000000000101</c:v>
                </c:pt>
                <c:pt idx="226">
                  <c:v>0.9</c:v>
                </c:pt>
                <c:pt idx="227">
                  <c:v>1.57</c:v>
                </c:pt>
                <c:pt idx="228">
                  <c:v>2.0099999999999998</c:v>
                </c:pt>
                <c:pt idx="229">
                  <c:v>1.1700000000000017</c:v>
                </c:pt>
                <c:pt idx="230">
                  <c:v>1.1700000000000017</c:v>
                </c:pt>
                <c:pt idx="231">
                  <c:v>0.93</c:v>
                </c:pt>
                <c:pt idx="232">
                  <c:v>1.1399999999999979</c:v>
                </c:pt>
                <c:pt idx="233">
                  <c:v>1.26</c:v>
                </c:pt>
                <c:pt idx="234">
                  <c:v>2.12</c:v>
                </c:pt>
                <c:pt idx="235">
                  <c:v>1.41</c:v>
                </c:pt>
                <c:pt idx="236">
                  <c:v>1.4</c:v>
                </c:pt>
                <c:pt idx="237">
                  <c:v>1.55</c:v>
                </c:pt>
                <c:pt idx="238">
                  <c:v>1.35</c:v>
                </c:pt>
                <c:pt idx="239">
                  <c:v>0.67000000000000115</c:v>
                </c:pt>
                <c:pt idx="240">
                  <c:v>1.75</c:v>
                </c:pt>
                <c:pt idx="241">
                  <c:v>0.88</c:v>
                </c:pt>
                <c:pt idx="242">
                  <c:v>0.71000000000000063</c:v>
                </c:pt>
                <c:pt idx="243">
                  <c:v>0.71000000000000063</c:v>
                </c:pt>
                <c:pt idx="244">
                  <c:v>1.35</c:v>
                </c:pt>
                <c:pt idx="245">
                  <c:v>1.62</c:v>
                </c:pt>
                <c:pt idx="246">
                  <c:v>0.73000000000000065</c:v>
                </c:pt>
                <c:pt idx="247">
                  <c:v>1.0900000000000001</c:v>
                </c:pt>
                <c:pt idx="248">
                  <c:v>0.87000000000000088</c:v>
                </c:pt>
                <c:pt idx="249">
                  <c:v>1.74</c:v>
                </c:pt>
                <c:pt idx="250">
                  <c:v>1.31</c:v>
                </c:pt>
                <c:pt idx="251">
                  <c:v>3.64</c:v>
                </c:pt>
                <c:pt idx="252">
                  <c:v>0.28000000000000008</c:v>
                </c:pt>
                <c:pt idx="253">
                  <c:v>1.57</c:v>
                </c:pt>
                <c:pt idx="254">
                  <c:v>2.04</c:v>
                </c:pt>
                <c:pt idx="255">
                  <c:v>1.1000000000000001</c:v>
                </c:pt>
                <c:pt idx="256">
                  <c:v>0.79</c:v>
                </c:pt>
                <c:pt idx="257">
                  <c:v>0.78</c:v>
                </c:pt>
                <c:pt idx="258">
                  <c:v>0.67000000000000115</c:v>
                </c:pt>
                <c:pt idx="259">
                  <c:v>0.54</c:v>
                </c:pt>
                <c:pt idx="260">
                  <c:v>1.9000000000000001</c:v>
                </c:pt>
                <c:pt idx="261">
                  <c:v>0.52</c:v>
                </c:pt>
                <c:pt idx="262">
                  <c:v>0.56000000000000005</c:v>
                </c:pt>
                <c:pt idx="263">
                  <c:v>0.37000000000000038</c:v>
                </c:pt>
                <c:pt idx="264">
                  <c:v>0.59</c:v>
                </c:pt>
                <c:pt idx="265">
                  <c:v>0.2</c:v>
                </c:pt>
                <c:pt idx="266">
                  <c:v>0.53</c:v>
                </c:pt>
                <c:pt idx="267">
                  <c:v>0.74000000000000088</c:v>
                </c:pt>
                <c:pt idx="268">
                  <c:v>0.39000000000000051</c:v>
                </c:pt>
                <c:pt idx="269">
                  <c:v>0.24000000000000021</c:v>
                </c:pt>
                <c:pt idx="270">
                  <c:v>0.60000000000000064</c:v>
                </c:pt>
                <c:pt idx="271">
                  <c:v>1.04</c:v>
                </c:pt>
                <c:pt idx="272">
                  <c:v>0.93</c:v>
                </c:pt>
                <c:pt idx="273">
                  <c:v>0.17</c:v>
                </c:pt>
                <c:pt idx="274">
                  <c:v>0.12000000000000002</c:v>
                </c:pt>
                <c:pt idx="275">
                  <c:v>0.31000000000000044</c:v>
                </c:pt>
                <c:pt idx="276">
                  <c:v>0.43000000000000038</c:v>
                </c:pt>
                <c:pt idx="277">
                  <c:v>0.45</c:v>
                </c:pt>
                <c:pt idx="278">
                  <c:v>0.28000000000000008</c:v>
                </c:pt>
                <c:pt idx="279">
                  <c:v>0.91</c:v>
                </c:pt>
                <c:pt idx="280">
                  <c:v>0.67000000000000115</c:v>
                </c:pt>
                <c:pt idx="281">
                  <c:v>0.750000000000001</c:v>
                </c:pt>
                <c:pt idx="282">
                  <c:v>0.45</c:v>
                </c:pt>
                <c:pt idx="283">
                  <c:v>0.33000000000000057</c:v>
                </c:pt>
                <c:pt idx="284">
                  <c:v>6.0000000000000032E-2</c:v>
                </c:pt>
                <c:pt idx="285">
                  <c:v>0.26</c:v>
                </c:pt>
                <c:pt idx="286">
                  <c:v>0.32000000000000051</c:v>
                </c:pt>
                <c:pt idx="287">
                  <c:v>0.3800000000000005</c:v>
                </c:pt>
                <c:pt idx="288">
                  <c:v>0.25</c:v>
                </c:pt>
                <c:pt idx="289">
                  <c:v>0.29000000000000031</c:v>
                </c:pt>
                <c:pt idx="290">
                  <c:v>1.1299999999999979</c:v>
                </c:pt>
                <c:pt idx="291">
                  <c:v>0.2</c:v>
                </c:pt>
                <c:pt idx="292">
                  <c:v>0.59</c:v>
                </c:pt>
                <c:pt idx="293">
                  <c:v>1.1900000000000017</c:v>
                </c:pt>
                <c:pt idx="294">
                  <c:v>0.36000000000000032</c:v>
                </c:pt>
                <c:pt idx="295">
                  <c:v>0.35000000000000031</c:v>
                </c:pt>
                <c:pt idx="296">
                  <c:v>0.18000000000000022</c:v>
                </c:pt>
                <c:pt idx="297">
                  <c:v>0.39000000000000051</c:v>
                </c:pt>
                <c:pt idx="298">
                  <c:v>0.13</c:v>
                </c:pt>
                <c:pt idx="299">
                  <c:v>0.16</c:v>
                </c:pt>
                <c:pt idx="300">
                  <c:v>0.1</c:v>
                </c:pt>
                <c:pt idx="301">
                  <c:v>0.45</c:v>
                </c:pt>
                <c:pt idx="302">
                  <c:v>0.8</c:v>
                </c:pt>
                <c:pt idx="303">
                  <c:v>4.0000000000000022E-2</c:v>
                </c:pt>
                <c:pt idx="304">
                  <c:v>1.0000000000000005E-2</c:v>
                </c:pt>
                <c:pt idx="305">
                  <c:v>0.22</c:v>
                </c:pt>
                <c:pt idx="306">
                  <c:v>0.81</c:v>
                </c:pt>
                <c:pt idx="307">
                  <c:v>3.0000000000000002E-2</c:v>
                </c:pt>
                <c:pt idx="308">
                  <c:v>1.0000000000000005E-2</c:v>
                </c:pt>
                <c:pt idx="309">
                  <c:v>3.0000000000000002E-2</c:v>
                </c:pt>
                <c:pt idx="310">
                  <c:v>6.0000000000000032E-2</c:v>
                </c:pt>
                <c:pt idx="311">
                  <c:v>0.30000000000000032</c:v>
                </c:pt>
                <c:pt idx="312">
                  <c:v>0.1</c:v>
                </c:pt>
                <c:pt idx="313">
                  <c:v>0.13</c:v>
                </c:pt>
                <c:pt idx="314">
                  <c:v>0.92</c:v>
                </c:pt>
                <c:pt idx="315">
                  <c:v>4.0000000000000022E-2</c:v>
                </c:pt>
                <c:pt idx="316">
                  <c:v>1.0000000000000005E-2</c:v>
                </c:pt>
                <c:pt idx="317">
                  <c:v>0</c:v>
                </c:pt>
                <c:pt idx="318">
                  <c:v>2.0000000000000011E-2</c:v>
                </c:pt>
                <c:pt idx="319">
                  <c:v>1.0000000000000005E-2</c:v>
                </c:pt>
                <c:pt idx="320">
                  <c:v>0</c:v>
                </c:pt>
                <c:pt idx="321">
                  <c:v>0.12000000000000002</c:v>
                </c:pt>
                <c:pt idx="322">
                  <c:v>6.0000000000000032E-2</c:v>
                </c:pt>
                <c:pt idx="323">
                  <c:v>0</c:v>
                </c:pt>
                <c:pt idx="324">
                  <c:v>0.11</c:v>
                </c:pt>
                <c:pt idx="325">
                  <c:v>0.14000000000000001</c:v>
                </c:pt>
                <c:pt idx="326">
                  <c:v>0.61000000000000065</c:v>
                </c:pt>
                <c:pt idx="327">
                  <c:v>0.15000000000000022</c:v>
                </c:pt>
                <c:pt idx="328">
                  <c:v>0.05</c:v>
                </c:pt>
                <c:pt idx="329">
                  <c:v>0.29000000000000031</c:v>
                </c:pt>
                <c:pt idx="330">
                  <c:v>0.11</c:v>
                </c:pt>
                <c:pt idx="331">
                  <c:v>7.0000000000000021E-2</c:v>
                </c:pt>
                <c:pt idx="332">
                  <c:v>6.0000000000000032E-2</c:v>
                </c:pt>
                <c:pt idx="333">
                  <c:v>8.0000000000000043E-2</c:v>
                </c:pt>
                <c:pt idx="334">
                  <c:v>3.0000000000000002E-2</c:v>
                </c:pt>
                <c:pt idx="335">
                  <c:v>2.0000000000000011E-2</c:v>
                </c:pt>
                <c:pt idx="336">
                  <c:v>1.0000000000000005E-2</c:v>
                </c:pt>
                <c:pt idx="337">
                  <c:v>6.0000000000000032E-2</c:v>
                </c:pt>
                <c:pt idx="338">
                  <c:v>6.0000000000000032E-2</c:v>
                </c:pt>
                <c:pt idx="339">
                  <c:v>0.11</c:v>
                </c:pt>
                <c:pt idx="340">
                  <c:v>0.05</c:v>
                </c:pt>
                <c:pt idx="341">
                  <c:v>3.0000000000000002E-2</c:v>
                </c:pt>
                <c:pt idx="342">
                  <c:v>7.0000000000000021E-2</c:v>
                </c:pt>
                <c:pt idx="343">
                  <c:v>4.0000000000000022E-2</c:v>
                </c:pt>
                <c:pt idx="344">
                  <c:v>0.2</c:v>
                </c:pt>
                <c:pt idx="345">
                  <c:v>0.05</c:v>
                </c:pt>
                <c:pt idx="346">
                  <c:v>6.0000000000000032E-2</c:v>
                </c:pt>
                <c:pt idx="347">
                  <c:v>0.24000000000000021</c:v>
                </c:pt>
                <c:pt idx="348">
                  <c:v>1.0000000000000005E-2</c:v>
                </c:pt>
                <c:pt idx="349">
                  <c:v>0.1</c:v>
                </c:pt>
                <c:pt idx="350">
                  <c:v>0.05</c:v>
                </c:pt>
              </c:numCache>
            </c:numRef>
          </c:xVal>
          <c:yVal>
            <c:numRef>
              <c:f>Sheet4!$B$2:$B$352</c:f>
              <c:numCache>
                <c:formatCode>General</c:formatCode>
                <c:ptCount val="351"/>
                <c:pt idx="0">
                  <c:v>0.43000000000000038</c:v>
                </c:pt>
                <c:pt idx="1">
                  <c:v>0.49000000000000032</c:v>
                </c:pt>
                <c:pt idx="2">
                  <c:v>0.51</c:v>
                </c:pt>
                <c:pt idx="3">
                  <c:v>0.79</c:v>
                </c:pt>
                <c:pt idx="4">
                  <c:v>1.55</c:v>
                </c:pt>
                <c:pt idx="5">
                  <c:v>2.1800000000000002</c:v>
                </c:pt>
                <c:pt idx="6">
                  <c:v>2.14</c:v>
                </c:pt>
                <c:pt idx="7">
                  <c:v>2.2599999999999998</c:v>
                </c:pt>
                <c:pt idx="8">
                  <c:v>2</c:v>
                </c:pt>
                <c:pt idx="9">
                  <c:v>2.2599999999999998</c:v>
                </c:pt>
                <c:pt idx="10">
                  <c:v>2.08</c:v>
                </c:pt>
                <c:pt idx="11">
                  <c:v>1.61</c:v>
                </c:pt>
                <c:pt idx="12">
                  <c:v>1.1800000000000017</c:v>
                </c:pt>
                <c:pt idx="13">
                  <c:v>1.9800000000000018</c:v>
                </c:pt>
                <c:pt idx="14">
                  <c:v>2.4</c:v>
                </c:pt>
                <c:pt idx="15">
                  <c:v>2.9299999999999997</c:v>
                </c:pt>
                <c:pt idx="16">
                  <c:v>2.82</c:v>
                </c:pt>
                <c:pt idx="17">
                  <c:v>2.75</c:v>
                </c:pt>
                <c:pt idx="18">
                  <c:v>2.9</c:v>
                </c:pt>
                <c:pt idx="19">
                  <c:v>2.59</c:v>
                </c:pt>
                <c:pt idx="20">
                  <c:v>3.27</c:v>
                </c:pt>
                <c:pt idx="21">
                  <c:v>3.57</c:v>
                </c:pt>
                <c:pt idx="22">
                  <c:v>3.11</c:v>
                </c:pt>
                <c:pt idx="23">
                  <c:v>2.52</c:v>
                </c:pt>
                <c:pt idx="24">
                  <c:v>2.17</c:v>
                </c:pt>
                <c:pt idx="25">
                  <c:v>2.9499999999999997</c:v>
                </c:pt>
                <c:pt idx="26">
                  <c:v>3.19</c:v>
                </c:pt>
                <c:pt idx="27">
                  <c:v>2.79</c:v>
                </c:pt>
                <c:pt idx="28">
                  <c:v>2.3299999999999987</c:v>
                </c:pt>
                <c:pt idx="29">
                  <c:v>3.02</c:v>
                </c:pt>
                <c:pt idx="30">
                  <c:v>2.13</c:v>
                </c:pt>
                <c:pt idx="31">
                  <c:v>2.52</c:v>
                </c:pt>
                <c:pt idx="32">
                  <c:v>2.36</c:v>
                </c:pt>
                <c:pt idx="33">
                  <c:v>2.52</c:v>
                </c:pt>
                <c:pt idx="34">
                  <c:v>2.25</c:v>
                </c:pt>
                <c:pt idx="35">
                  <c:v>2.69</c:v>
                </c:pt>
                <c:pt idx="36">
                  <c:v>2.3699999999999997</c:v>
                </c:pt>
                <c:pt idx="37">
                  <c:v>2.4899999999999998</c:v>
                </c:pt>
                <c:pt idx="38">
                  <c:v>2.65</c:v>
                </c:pt>
                <c:pt idx="39">
                  <c:v>2.7</c:v>
                </c:pt>
                <c:pt idx="40">
                  <c:v>2.3899999999999997</c:v>
                </c:pt>
                <c:pt idx="41">
                  <c:v>2.36</c:v>
                </c:pt>
                <c:pt idx="42">
                  <c:v>2.21</c:v>
                </c:pt>
                <c:pt idx="43">
                  <c:v>2.1</c:v>
                </c:pt>
                <c:pt idx="44">
                  <c:v>2.59</c:v>
                </c:pt>
                <c:pt idx="45">
                  <c:v>2.5299999999999998</c:v>
                </c:pt>
                <c:pt idx="46">
                  <c:v>2.23</c:v>
                </c:pt>
                <c:pt idx="47">
                  <c:v>2.3299999999999987</c:v>
                </c:pt>
                <c:pt idx="48">
                  <c:v>2.34</c:v>
                </c:pt>
                <c:pt idx="49">
                  <c:v>2.5</c:v>
                </c:pt>
                <c:pt idx="50">
                  <c:v>2.5299999999999998</c:v>
                </c:pt>
                <c:pt idx="51">
                  <c:v>2.3899999999999997</c:v>
                </c:pt>
                <c:pt idx="52">
                  <c:v>2.2400000000000002</c:v>
                </c:pt>
                <c:pt idx="53">
                  <c:v>2.27</c:v>
                </c:pt>
                <c:pt idx="54">
                  <c:v>1.87</c:v>
                </c:pt>
                <c:pt idx="55">
                  <c:v>2.2000000000000002</c:v>
                </c:pt>
                <c:pt idx="56">
                  <c:v>2.2000000000000002</c:v>
                </c:pt>
                <c:pt idx="57">
                  <c:v>2.4499999999999997</c:v>
                </c:pt>
                <c:pt idx="58">
                  <c:v>2.14</c:v>
                </c:pt>
                <c:pt idx="59">
                  <c:v>2.46</c:v>
                </c:pt>
                <c:pt idx="60">
                  <c:v>2.02</c:v>
                </c:pt>
                <c:pt idx="61">
                  <c:v>1.9500000000000017</c:v>
                </c:pt>
                <c:pt idx="62">
                  <c:v>1.81</c:v>
                </c:pt>
                <c:pt idx="63">
                  <c:v>1.74</c:v>
                </c:pt>
                <c:pt idx="64">
                  <c:v>1.6600000000000001</c:v>
                </c:pt>
                <c:pt idx="65">
                  <c:v>1.9000000000000001</c:v>
                </c:pt>
                <c:pt idx="66">
                  <c:v>2.0299999999999998</c:v>
                </c:pt>
                <c:pt idx="67">
                  <c:v>1.9300000000000017</c:v>
                </c:pt>
                <c:pt idx="68">
                  <c:v>2.06</c:v>
                </c:pt>
                <c:pt idx="69">
                  <c:v>2.12</c:v>
                </c:pt>
                <c:pt idx="70">
                  <c:v>2.19</c:v>
                </c:pt>
                <c:pt idx="71">
                  <c:v>2.2200000000000002</c:v>
                </c:pt>
                <c:pt idx="72">
                  <c:v>2.2000000000000002</c:v>
                </c:pt>
                <c:pt idx="73">
                  <c:v>2.09</c:v>
                </c:pt>
                <c:pt idx="74">
                  <c:v>2.12</c:v>
                </c:pt>
                <c:pt idx="75">
                  <c:v>2.09</c:v>
                </c:pt>
                <c:pt idx="76">
                  <c:v>2.17</c:v>
                </c:pt>
                <c:pt idx="77">
                  <c:v>2.15</c:v>
                </c:pt>
                <c:pt idx="78">
                  <c:v>2.52</c:v>
                </c:pt>
                <c:pt idx="79">
                  <c:v>1.9400000000000017</c:v>
                </c:pt>
                <c:pt idx="80">
                  <c:v>1.86</c:v>
                </c:pt>
                <c:pt idx="81">
                  <c:v>2.15</c:v>
                </c:pt>
                <c:pt idx="82">
                  <c:v>1.86</c:v>
                </c:pt>
                <c:pt idx="83">
                  <c:v>1.45</c:v>
                </c:pt>
                <c:pt idx="84">
                  <c:v>1.43</c:v>
                </c:pt>
                <c:pt idx="85">
                  <c:v>1.41</c:v>
                </c:pt>
                <c:pt idx="86">
                  <c:v>1.6600000000000001</c:v>
                </c:pt>
                <c:pt idx="87">
                  <c:v>1.52</c:v>
                </c:pt>
                <c:pt idx="88">
                  <c:v>1.53</c:v>
                </c:pt>
                <c:pt idx="89">
                  <c:v>2.0299999999999998</c:v>
                </c:pt>
                <c:pt idx="90">
                  <c:v>1.45</c:v>
                </c:pt>
                <c:pt idx="91">
                  <c:v>1.9300000000000017</c:v>
                </c:pt>
                <c:pt idx="92">
                  <c:v>1.84</c:v>
                </c:pt>
                <c:pt idx="93">
                  <c:v>2.21</c:v>
                </c:pt>
                <c:pt idx="94">
                  <c:v>2.4099999999999997</c:v>
                </c:pt>
                <c:pt idx="95">
                  <c:v>2.19</c:v>
                </c:pt>
                <c:pt idx="96">
                  <c:v>1.71</c:v>
                </c:pt>
                <c:pt idx="97">
                  <c:v>1.78</c:v>
                </c:pt>
                <c:pt idx="98">
                  <c:v>2.09</c:v>
                </c:pt>
                <c:pt idx="99">
                  <c:v>2.2599999999999998</c:v>
                </c:pt>
                <c:pt idx="100">
                  <c:v>1.9200000000000017</c:v>
                </c:pt>
                <c:pt idx="101">
                  <c:v>2.3099999999999987</c:v>
                </c:pt>
                <c:pt idx="102">
                  <c:v>2.0099999999999998</c:v>
                </c:pt>
                <c:pt idx="103">
                  <c:v>2.1</c:v>
                </c:pt>
                <c:pt idx="104">
                  <c:v>2.1</c:v>
                </c:pt>
                <c:pt idx="105">
                  <c:v>2.34</c:v>
                </c:pt>
                <c:pt idx="106">
                  <c:v>2.3899999999999997</c:v>
                </c:pt>
                <c:pt idx="107">
                  <c:v>2.2000000000000002</c:v>
                </c:pt>
                <c:pt idx="108">
                  <c:v>2.23</c:v>
                </c:pt>
                <c:pt idx="109">
                  <c:v>2.29</c:v>
                </c:pt>
                <c:pt idx="110">
                  <c:v>2.3099999999999987</c:v>
                </c:pt>
                <c:pt idx="111">
                  <c:v>2.25</c:v>
                </c:pt>
                <c:pt idx="112">
                  <c:v>2.17</c:v>
                </c:pt>
                <c:pt idx="113">
                  <c:v>2.21</c:v>
                </c:pt>
                <c:pt idx="114">
                  <c:v>2.16</c:v>
                </c:pt>
                <c:pt idx="115">
                  <c:v>2.12</c:v>
                </c:pt>
                <c:pt idx="116">
                  <c:v>1.8800000000000001</c:v>
                </c:pt>
                <c:pt idx="117">
                  <c:v>2.09</c:v>
                </c:pt>
                <c:pt idx="118">
                  <c:v>2.09</c:v>
                </c:pt>
                <c:pt idx="119">
                  <c:v>2.1</c:v>
                </c:pt>
                <c:pt idx="120">
                  <c:v>2.25</c:v>
                </c:pt>
                <c:pt idx="121">
                  <c:v>2.09</c:v>
                </c:pt>
                <c:pt idx="122">
                  <c:v>2.23</c:v>
                </c:pt>
                <c:pt idx="123">
                  <c:v>2.1</c:v>
                </c:pt>
                <c:pt idx="124">
                  <c:v>2.16</c:v>
                </c:pt>
                <c:pt idx="125">
                  <c:v>2.23</c:v>
                </c:pt>
                <c:pt idx="126">
                  <c:v>2.1</c:v>
                </c:pt>
                <c:pt idx="127">
                  <c:v>2.17</c:v>
                </c:pt>
                <c:pt idx="128">
                  <c:v>2.14</c:v>
                </c:pt>
                <c:pt idx="129">
                  <c:v>2.25</c:v>
                </c:pt>
                <c:pt idx="130">
                  <c:v>2.21</c:v>
                </c:pt>
                <c:pt idx="131">
                  <c:v>2.17</c:v>
                </c:pt>
                <c:pt idx="132">
                  <c:v>2.3699999999999997</c:v>
                </c:pt>
                <c:pt idx="133">
                  <c:v>2.23</c:v>
                </c:pt>
                <c:pt idx="134">
                  <c:v>2.23</c:v>
                </c:pt>
                <c:pt idx="135">
                  <c:v>2.21</c:v>
                </c:pt>
                <c:pt idx="136">
                  <c:v>2.2999999999999998</c:v>
                </c:pt>
                <c:pt idx="137">
                  <c:v>2.2400000000000002</c:v>
                </c:pt>
                <c:pt idx="138">
                  <c:v>2.29</c:v>
                </c:pt>
                <c:pt idx="139">
                  <c:v>2.14</c:v>
                </c:pt>
                <c:pt idx="140">
                  <c:v>2.23</c:v>
                </c:pt>
                <c:pt idx="141">
                  <c:v>2.12</c:v>
                </c:pt>
                <c:pt idx="142">
                  <c:v>2.04</c:v>
                </c:pt>
                <c:pt idx="143">
                  <c:v>2.2000000000000002</c:v>
                </c:pt>
                <c:pt idx="144">
                  <c:v>2.12</c:v>
                </c:pt>
                <c:pt idx="145">
                  <c:v>2.16</c:v>
                </c:pt>
                <c:pt idx="146">
                  <c:v>2.04</c:v>
                </c:pt>
                <c:pt idx="147">
                  <c:v>2.0499999999999998</c:v>
                </c:pt>
                <c:pt idx="148">
                  <c:v>1.9600000000000017</c:v>
                </c:pt>
                <c:pt idx="149">
                  <c:v>1.81</c:v>
                </c:pt>
                <c:pt idx="150">
                  <c:v>2.09</c:v>
                </c:pt>
                <c:pt idx="151">
                  <c:v>2.1</c:v>
                </c:pt>
                <c:pt idx="152">
                  <c:v>1.87</c:v>
                </c:pt>
                <c:pt idx="153">
                  <c:v>2.04</c:v>
                </c:pt>
                <c:pt idx="154">
                  <c:v>2</c:v>
                </c:pt>
                <c:pt idx="155">
                  <c:v>1.87</c:v>
                </c:pt>
                <c:pt idx="156">
                  <c:v>2</c:v>
                </c:pt>
                <c:pt idx="157">
                  <c:v>1.9400000000000017</c:v>
                </c:pt>
                <c:pt idx="158">
                  <c:v>1.86</c:v>
                </c:pt>
                <c:pt idx="159">
                  <c:v>1.9600000000000017</c:v>
                </c:pt>
                <c:pt idx="160">
                  <c:v>2.0299999999999998</c:v>
                </c:pt>
                <c:pt idx="161">
                  <c:v>2.23</c:v>
                </c:pt>
                <c:pt idx="162">
                  <c:v>2.17</c:v>
                </c:pt>
                <c:pt idx="163">
                  <c:v>2.15</c:v>
                </c:pt>
                <c:pt idx="164">
                  <c:v>2.25</c:v>
                </c:pt>
                <c:pt idx="165">
                  <c:v>2.2400000000000002</c:v>
                </c:pt>
                <c:pt idx="166">
                  <c:v>2.0499999999999998</c:v>
                </c:pt>
                <c:pt idx="167">
                  <c:v>2.1</c:v>
                </c:pt>
                <c:pt idx="168">
                  <c:v>2.1</c:v>
                </c:pt>
                <c:pt idx="169">
                  <c:v>2.0099999999999998</c:v>
                </c:pt>
                <c:pt idx="170">
                  <c:v>1.87</c:v>
                </c:pt>
                <c:pt idx="171">
                  <c:v>1.86</c:v>
                </c:pt>
                <c:pt idx="172">
                  <c:v>1.9900000000000018</c:v>
                </c:pt>
                <c:pt idx="173">
                  <c:v>1.8800000000000001</c:v>
                </c:pt>
                <c:pt idx="174">
                  <c:v>1.78</c:v>
                </c:pt>
                <c:pt idx="175">
                  <c:v>1.9400000000000017</c:v>
                </c:pt>
                <c:pt idx="176">
                  <c:v>1.9600000000000017</c:v>
                </c:pt>
                <c:pt idx="177">
                  <c:v>1.86</c:v>
                </c:pt>
                <c:pt idx="178">
                  <c:v>1.6800000000000017</c:v>
                </c:pt>
                <c:pt idx="179">
                  <c:v>1.61</c:v>
                </c:pt>
                <c:pt idx="180">
                  <c:v>2.14</c:v>
                </c:pt>
                <c:pt idx="181">
                  <c:v>2.0299999999999998</c:v>
                </c:pt>
                <c:pt idx="182">
                  <c:v>1.9000000000000001</c:v>
                </c:pt>
                <c:pt idx="183">
                  <c:v>2.0299999999999998</c:v>
                </c:pt>
                <c:pt idx="184">
                  <c:v>2.21</c:v>
                </c:pt>
                <c:pt idx="185">
                  <c:v>2.08</c:v>
                </c:pt>
                <c:pt idx="186">
                  <c:v>2.04</c:v>
                </c:pt>
                <c:pt idx="187">
                  <c:v>1.8800000000000001</c:v>
                </c:pt>
                <c:pt idx="188">
                  <c:v>2.09</c:v>
                </c:pt>
                <c:pt idx="189">
                  <c:v>1.9500000000000017</c:v>
                </c:pt>
                <c:pt idx="190">
                  <c:v>2.11</c:v>
                </c:pt>
                <c:pt idx="191">
                  <c:v>2.09</c:v>
                </c:pt>
                <c:pt idx="192">
                  <c:v>2.19</c:v>
                </c:pt>
                <c:pt idx="193">
                  <c:v>1.76</c:v>
                </c:pt>
                <c:pt idx="194">
                  <c:v>1.6800000000000017</c:v>
                </c:pt>
                <c:pt idx="195">
                  <c:v>1.82</c:v>
                </c:pt>
                <c:pt idx="196">
                  <c:v>1.73</c:v>
                </c:pt>
                <c:pt idx="197">
                  <c:v>1.6600000000000001</c:v>
                </c:pt>
                <c:pt idx="198">
                  <c:v>1.61</c:v>
                </c:pt>
                <c:pt idx="199">
                  <c:v>1.75</c:v>
                </c:pt>
                <c:pt idx="200">
                  <c:v>1.86</c:v>
                </c:pt>
                <c:pt idx="201">
                  <c:v>1.84</c:v>
                </c:pt>
                <c:pt idx="202">
                  <c:v>1.48</c:v>
                </c:pt>
                <c:pt idx="203">
                  <c:v>1.77</c:v>
                </c:pt>
                <c:pt idx="204">
                  <c:v>1.85</c:v>
                </c:pt>
                <c:pt idx="205">
                  <c:v>1.73</c:v>
                </c:pt>
                <c:pt idx="206">
                  <c:v>2.06</c:v>
                </c:pt>
                <c:pt idx="207">
                  <c:v>2.08</c:v>
                </c:pt>
                <c:pt idx="208">
                  <c:v>2.15</c:v>
                </c:pt>
                <c:pt idx="209">
                  <c:v>2.11</c:v>
                </c:pt>
                <c:pt idx="210">
                  <c:v>1.9200000000000017</c:v>
                </c:pt>
                <c:pt idx="211">
                  <c:v>1.9600000000000017</c:v>
                </c:pt>
                <c:pt idx="212">
                  <c:v>2.2000000000000002</c:v>
                </c:pt>
                <c:pt idx="213">
                  <c:v>2.17</c:v>
                </c:pt>
                <c:pt idx="214">
                  <c:v>2.13</c:v>
                </c:pt>
                <c:pt idx="215">
                  <c:v>2.17</c:v>
                </c:pt>
                <c:pt idx="216">
                  <c:v>2.2400000000000002</c:v>
                </c:pt>
                <c:pt idx="217">
                  <c:v>2.17</c:v>
                </c:pt>
                <c:pt idx="218">
                  <c:v>2.17</c:v>
                </c:pt>
                <c:pt idx="219">
                  <c:v>1.9600000000000017</c:v>
                </c:pt>
                <c:pt idx="220">
                  <c:v>1.9900000000000018</c:v>
                </c:pt>
                <c:pt idx="221">
                  <c:v>2.3099999999999987</c:v>
                </c:pt>
                <c:pt idx="222">
                  <c:v>2.3099999999999987</c:v>
                </c:pt>
                <c:pt idx="223">
                  <c:v>2.0299999999999998</c:v>
                </c:pt>
                <c:pt idx="224">
                  <c:v>1.8900000000000001</c:v>
                </c:pt>
                <c:pt idx="225">
                  <c:v>1.86</c:v>
                </c:pt>
                <c:pt idx="226">
                  <c:v>1.9300000000000017</c:v>
                </c:pt>
                <c:pt idx="227">
                  <c:v>1.9700000000000017</c:v>
                </c:pt>
                <c:pt idx="228">
                  <c:v>1.81</c:v>
                </c:pt>
                <c:pt idx="229">
                  <c:v>1.76</c:v>
                </c:pt>
                <c:pt idx="230">
                  <c:v>1.82</c:v>
                </c:pt>
                <c:pt idx="231">
                  <c:v>1.77</c:v>
                </c:pt>
                <c:pt idx="232">
                  <c:v>1.82</c:v>
                </c:pt>
                <c:pt idx="233">
                  <c:v>1.8900000000000001</c:v>
                </c:pt>
                <c:pt idx="234">
                  <c:v>2.13</c:v>
                </c:pt>
                <c:pt idx="235">
                  <c:v>2.12</c:v>
                </c:pt>
                <c:pt idx="236">
                  <c:v>2.0099999999999998</c:v>
                </c:pt>
                <c:pt idx="237">
                  <c:v>2.2000000000000002</c:v>
                </c:pt>
                <c:pt idx="238">
                  <c:v>2.27</c:v>
                </c:pt>
                <c:pt idx="239">
                  <c:v>2.27</c:v>
                </c:pt>
                <c:pt idx="240">
                  <c:v>2.2599999999999998</c:v>
                </c:pt>
                <c:pt idx="241">
                  <c:v>2.1800000000000002</c:v>
                </c:pt>
                <c:pt idx="242">
                  <c:v>2.12</c:v>
                </c:pt>
                <c:pt idx="243">
                  <c:v>1.77</c:v>
                </c:pt>
                <c:pt idx="244">
                  <c:v>1.9600000000000017</c:v>
                </c:pt>
                <c:pt idx="245">
                  <c:v>2.17</c:v>
                </c:pt>
                <c:pt idx="246">
                  <c:v>2.29</c:v>
                </c:pt>
                <c:pt idx="247">
                  <c:v>2.02</c:v>
                </c:pt>
                <c:pt idx="248">
                  <c:v>2.38</c:v>
                </c:pt>
                <c:pt idx="249">
                  <c:v>2.02</c:v>
                </c:pt>
                <c:pt idx="250">
                  <c:v>1.9900000000000018</c:v>
                </c:pt>
                <c:pt idx="251">
                  <c:v>2.2999999999999998</c:v>
                </c:pt>
                <c:pt idx="252">
                  <c:v>1.48</c:v>
                </c:pt>
                <c:pt idx="253">
                  <c:v>1.84</c:v>
                </c:pt>
                <c:pt idx="254">
                  <c:v>2.08</c:v>
                </c:pt>
                <c:pt idx="255">
                  <c:v>1.56</c:v>
                </c:pt>
                <c:pt idx="256">
                  <c:v>0.91</c:v>
                </c:pt>
                <c:pt idx="257">
                  <c:v>1.35</c:v>
                </c:pt>
                <c:pt idx="258">
                  <c:v>1.4</c:v>
                </c:pt>
                <c:pt idx="259">
                  <c:v>0.83000000000000063</c:v>
                </c:pt>
                <c:pt idx="260">
                  <c:v>0.750000000000001</c:v>
                </c:pt>
                <c:pt idx="261">
                  <c:v>1.36</c:v>
                </c:pt>
                <c:pt idx="262">
                  <c:v>1.21</c:v>
                </c:pt>
                <c:pt idx="263">
                  <c:v>1.1599999999999981</c:v>
                </c:pt>
                <c:pt idx="264">
                  <c:v>1.46</c:v>
                </c:pt>
                <c:pt idx="265">
                  <c:v>0.69000000000000061</c:v>
                </c:pt>
                <c:pt idx="266">
                  <c:v>1.1100000000000001</c:v>
                </c:pt>
                <c:pt idx="267">
                  <c:v>1.46</c:v>
                </c:pt>
                <c:pt idx="268">
                  <c:v>1.56</c:v>
                </c:pt>
                <c:pt idx="269">
                  <c:v>1.1700000000000017</c:v>
                </c:pt>
                <c:pt idx="270">
                  <c:v>1.29</c:v>
                </c:pt>
                <c:pt idx="271">
                  <c:v>1.72</c:v>
                </c:pt>
                <c:pt idx="272">
                  <c:v>1.48</c:v>
                </c:pt>
                <c:pt idx="273">
                  <c:v>1.9100000000000001</c:v>
                </c:pt>
                <c:pt idx="274">
                  <c:v>2.0699999999999998</c:v>
                </c:pt>
                <c:pt idx="275">
                  <c:v>2.08</c:v>
                </c:pt>
                <c:pt idx="276">
                  <c:v>2.23</c:v>
                </c:pt>
                <c:pt idx="277">
                  <c:v>2.02</c:v>
                </c:pt>
                <c:pt idx="278">
                  <c:v>1.84</c:v>
                </c:pt>
                <c:pt idx="279">
                  <c:v>1.56</c:v>
                </c:pt>
                <c:pt idx="280">
                  <c:v>1.6700000000000017</c:v>
                </c:pt>
                <c:pt idx="281">
                  <c:v>1.9400000000000017</c:v>
                </c:pt>
                <c:pt idx="282">
                  <c:v>1.78</c:v>
                </c:pt>
                <c:pt idx="283">
                  <c:v>1.54</c:v>
                </c:pt>
                <c:pt idx="284">
                  <c:v>0.87000000000000088</c:v>
                </c:pt>
                <c:pt idx="285">
                  <c:v>1.6</c:v>
                </c:pt>
                <c:pt idx="286">
                  <c:v>1.47</c:v>
                </c:pt>
                <c:pt idx="287">
                  <c:v>1.43</c:v>
                </c:pt>
                <c:pt idx="288">
                  <c:v>1.1000000000000001</c:v>
                </c:pt>
                <c:pt idx="289">
                  <c:v>1.53</c:v>
                </c:pt>
                <c:pt idx="290">
                  <c:v>1.78</c:v>
                </c:pt>
                <c:pt idx="291">
                  <c:v>1.9700000000000017</c:v>
                </c:pt>
                <c:pt idx="292">
                  <c:v>1.72</c:v>
                </c:pt>
                <c:pt idx="293">
                  <c:v>1.8</c:v>
                </c:pt>
                <c:pt idx="294">
                  <c:v>1.7</c:v>
                </c:pt>
                <c:pt idx="295">
                  <c:v>1.6400000000000001</c:v>
                </c:pt>
                <c:pt idx="296">
                  <c:v>1.6400000000000001</c:v>
                </c:pt>
                <c:pt idx="297">
                  <c:v>1.49</c:v>
                </c:pt>
                <c:pt idx="298">
                  <c:v>1.4</c:v>
                </c:pt>
                <c:pt idx="299">
                  <c:v>1.7</c:v>
                </c:pt>
                <c:pt idx="300">
                  <c:v>2.02</c:v>
                </c:pt>
                <c:pt idx="301">
                  <c:v>2.1800000000000002</c:v>
                </c:pt>
                <c:pt idx="302">
                  <c:v>1.62</c:v>
                </c:pt>
                <c:pt idx="303">
                  <c:v>1.22</c:v>
                </c:pt>
                <c:pt idx="304">
                  <c:v>1.0900000000000001</c:v>
                </c:pt>
                <c:pt idx="305">
                  <c:v>1.31</c:v>
                </c:pt>
                <c:pt idx="306">
                  <c:v>1.72</c:v>
                </c:pt>
                <c:pt idx="307">
                  <c:v>1.1800000000000017</c:v>
                </c:pt>
                <c:pt idx="308">
                  <c:v>1.1399999999999979</c:v>
                </c:pt>
                <c:pt idx="309">
                  <c:v>1.22</c:v>
                </c:pt>
                <c:pt idx="310">
                  <c:v>1.81</c:v>
                </c:pt>
                <c:pt idx="311">
                  <c:v>1.36</c:v>
                </c:pt>
                <c:pt idx="312">
                  <c:v>1.2</c:v>
                </c:pt>
                <c:pt idx="313">
                  <c:v>1.79</c:v>
                </c:pt>
                <c:pt idx="314">
                  <c:v>2.17</c:v>
                </c:pt>
                <c:pt idx="315">
                  <c:v>1.3</c:v>
                </c:pt>
                <c:pt idx="316">
                  <c:v>1.33</c:v>
                </c:pt>
                <c:pt idx="317">
                  <c:v>1.26</c:v>
                </c:pt>
                <c:pt idx="318">
                  <c:v>1.33</c:v>
                </c:pt>
                <c:pt idx="319">
                  <c:v>1.28</c:v>
                </c:pt>
                <c:pt idx="320">
                  <c:v>1.36</c:v>
                </c:pt>
                <c:pt idx="321">
                  <c:v>1.29</c:v>
                </c:pt>
                <c:pt idx="322">
                  <c:v>1.59</c:v>
                </c:pt>
                <c:pt idx="323">
                  <c:v>1.41</c:v>
                </c:pt>
                <c:pt idx="324">
                  <c:v>1.3900000000000001</c:v>
                </c:pt>
                <c:pt idx="325">
                  <c:v>1.5</c:v>
                </c:pt>
                <c:pt idx="326">
                  <c:v>2.02</c:v>
                </c:pt>
                <c:pt idx="327">
                  <c:v>1.3900000000000001</c:v>
                </c:pt>
                <c:pt idx="328">
                  <c:v>0.97000000000000064</c:v>
                </c:pt>
                <c:pt idx="329">
                  <c:v>1.84</c:v>
                </c:pt>
                <c:pt idx="330">
                  <c:v>1.34</c:v>
                </c:pt>
                <c:pt idx="331">
                  <c:v>1.36</c:v>
                </c:pt>
                <c:pt idx="332">
                  <c:v>1.25</c:v>
                </c:pt>
                <c:pt idx="333">
                  <c:v>1.32</c:v>
                </c:pt>
                <c:pt idx="334">
                  <c:v>1.31</c:v>
                </c:pt>
                <c:pt idx="335">
                  <c:v>1.41</c:v>
                </c:pt>
                <c:pt idx="336">
                  <c:v>1.33</c:v>
                </c:pt>
                <c:pt idx="337">
                  <c:v>1.36</c:v>
                </c:pt>
                <c:pt idx="338">
                  <c:v>1.2</c:v>
                </c:pt>
                <c:pt idx="339">
                  <c:v>1.22</c:v>
                </c:pt>
                <c:pt idx="340">
                  <c:v>1.35</c:v>
                </c:pt>
                <c:pt idx="341">
                  <c:v>1.29</c:v>
                </c:pt>
                <c:pt idx="342">
                  <c:v>1.55</c:v>
                </c:pt>
                <c:pt idx="343">
                  <c:v>1.26</c:v>
                </c:pt>
                <c:pt idx="344">
                  <c:v>1.28</c:v>
                </c:pt>
                <c:pt idx="345">
                  <c:v>1.27</c:v>
                </c:pt>
                <c:pt idx="346">
                  <c:v>1.25</c:v>
                </c:pt>
                <c:pt idx="347">
                  <c:v>2.02</c:v>
                </c:pt>
                <c:pt idx="348">
                  <c:v>1.35</c:v>
                </c:pt>
                <c:pt idx="349">
                  <c:v>1.58</c:v>
                </c:pt>
                <c:pt idx="350">
                  <c:v>1.46</c:v>
                </c:pt>
              </c:numCache>
            </c:numRef>
          </c:yVal>
        </c:ser>
        <c:axId val="91348992"/>
        <c:axId val="91350912"/>
      </c:scatterChart>
      <c:valAx>
        <c:axId val="91348992"/>
        <c:scaling>
          <c:orientation val="minMax"/>
        </c:scaling>
        <c:axPos val="b"/>
        <c:majorGridlines/>
        <c:minorGridlines/>
        <c:title>
          <c:tx>
            <c:rich>
              <a:bodyPr/>
              <a:lstStyle/>
              <a:p>
                <a:pPr>
                  <a:defRPr/>
                </a:pPr>
                <a:r>
                  <a:rPr lang="en-US" dirty="0"/>
                  <a:t>K %</a:t>
                </a:r>
              </a:p>
            </c:rich>
          </c:tx>
          <c:layout/>
        </c:title>
        <c:numFmt formatCode="General" sourceLinked="1"/>
        <c:tickLblPos val="nextTo"/>
        <c:crossAx val="91350912"/>
        <c:crosses val="autoZero"/>
        <c:crossBetween val="midCat"/>
      </c:valAx>
      <c:valAx>
        <c:axId val="91350912"/>
        <c:scaling>
          <c:orientation val="minMax"/>
        </c:scaling>
        <c:axPos val="l"/>
        <c:majorGridlines/>
        <c:minorGridlines/>
        <c:title>
          <c:tx>
            <c:rich>
              <a:bodyPr/>
              <a:lstStyle/>
              <a:p>
                <a:pPr>
                  <a:defRPr/>
                </a:pPr>
                <a:r>
                  <a:rPr lang="en-US" dirty="0"/>
                  <a:t>Au ppm</a:t>
                </a:r>
              </a:p>
            </c:rich>
          </c:tx>
          <c:layout/>
        </c:title>
        <c:numFmt formatCode="General" sourceLinked="1"/>
        <c:tickLblPos val="nextTo"/>
        <c:crossAx val="91348992"/>
        <c:crosses val="autoZero"/>
        <c:crossBetween val="midCat"/>
      </c:valAx>
    </c:plotArea>
    <c:plotVisOnly val="1"/>
  </c:chart>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AU"/>
  <c:chart>
    <c:title>
      <c:tx>
        <c:rich>
          <a:bodyPr/>
          <a:lstStyle/>
          <a:p>
            <a:pPr>
              <a:defRPr/>
            </a:pPr>
            <a:r>
              <a:rPr lang="en-US" dirty="0"/>
              <a:t>Au : Fe</a:t>
            </a:r>
          </a:p>
        </c:rich>
      </c:tx>
      <c:layout/>
    </c:title>
    <c:plotArea>
      <c:layout/>
      <c:scatterChart>
        <c:scatterStyle val="lineMarker"/>
        <c:ser>
          <c:idx val="0"/>
          <c:order val="0"/>
          <c:tx>
            <c:strRef>
              <c:f>Sheet3!$C$1</c:f>
              <c:strCache>
                <c:ptCount val="1"/>
                <c:pt idx="0">
                  <c:v>Au</c:v>
                </c:pt>
              </c:strCache>
            </c:strRef>
          </c:tx>
          <c:spPr>
            <a:ln w="28575">
              <a:noFill/>
            </a:ln>
          </c:spPr>
          <c:xVal>
            <c:numRef>
              <c:f>Sheet3!$B$2:$B$352</c:f>
              <c:numCache>
                <c:formatCode>General</c:formatCode>
                <c:ptCount val="351"/>
                <c:pt idx="0">
                  <c:v>7.4300000000000024</c:v>
                </c:pt>
                <c:pt idx="1">
                  <c:v>7.8199999999999985</c:v>
                </c:pt>
                <c:pt idx="2">
                  <c:v>8.0300000000000011</c:v>
                </c:pt>
                <c:pt idx="3">
                  <c:v>6.05</c:v>
                </c:pt>
                <c:pt idx="4">
                  <c:v>4.1899999999999995</c:v>
                </c:pt>
                <c:pt idx="5">
                  <c:v>2.67</c:v>
                </c:pt>
                <c:pt idx="6">
                  <c:v>2.8899999999999997</c:v>
                </c:pt>
                <c:pt idx="7">
                  <c:v>2.59</c:v>
                </c:pt>
                <c:pt idx="8">
                  <c:v>2.9099999999999997</c:v>
                </c:pt>
                <c:pt idx="9">
                  <c:v>2.9</c:v>
                </c:pt>
                <c:pt idx="10">
                  <c:v>3.19</c:v>
                </c:pt>
                <c:pt idx="11">
                  <c:v>3.04</c:v>
                </c:pt>
                <c:pt idx="12">
                  <c:v>3.06</c:v>
                </c:pt>
                <c:pt idx="13">
                  <c:v>2.9899999999999998</c:v>
                </c:pt>
                <c:pt idx="14">
                  <c:v>3.12</c:v>
                </c:pt>
                <c:pt idx="15">
                  <c:v>2.96</c:v>
                </c:pt>
                <c:pt idx="16">
                  <c:v>2.9899999999999998</c:v>
                </c:pt>
                <c:pt idx="17">
                  <c:v>2.9299999999999997</c:v>
                </c:pt>
                <c:pt idx="18">
                  <c:v>2.9899999999999998</c:v>
                </c:pt>
                <c:pt idx="19">
                  <c:v>3.14</c:v>
                </c:pt>
                <c:pt idx="20">
                  <c:v>3.07</c:v>
                </c:pt>
                <c:pt idx="21">
                  <c:v>3.03</c:v>
                </c:pt>
                <c:pt idx="22">
                  <c:v>2.96</c:v>
                </c:pt>
                <c:pt idx="23">
                  <c:v>2.9299999999999997</c:v>
                </c:pt>
                <c:pt idx="24">
                  <c:v>2.9699999999999998</c:v>
                </c:pt>
                <c:pt idx="25">
                  <c:v>2.9</c:v>
                </c:pt>
                <c:pt idx="26">
                  <c:v>2.88</c:v>
                </c:pt>
                <c:pt idx="27">
                  <c:v>3.01</c:v>
                </c:pt>
                <c:pt idx="28">
                  <c:v>3.04</c:v>
                </c:pt>
                <c:pt idx="29">
                  <c:v>2.98</c:v>
                </c:pt>
                <c:pt idx="30">
                  <c:v>3.01</c:v>
                </c:pt>
                <c:pt idx="31">
                  <c:v>3.05</c:v>
                </c:pt>
                <c:pt idx="32">
                  <c:v>2.8699999999999997</c:v>
                </c:pt>
                <c:pt idx="33">
                  <c:v>3</c:v>
                </c:pt>
                <c:pt idx="34">
                  <c:v>2.86</c:v>
                </c:pt>
                <c:pt idx="35">
                  <c:v>3.05</c:v>
                </c:pt>
                <c:pt idx="36">
                  <c:v>2.74</c:v>
                </c:pt>
                <c:pt idx="37">
                  <c:v>2.69</c:v>
                </c:pt>
                <c:pt idx="38">
                  <c:v>2.9099999999999997</c:v>
                </c:pt>
                <c:pt idx="39">
                  <c:v>2.64</c:v>
                </c:pt>
                <c:pt idx="40">
                  <c:v>2.5099999999999998</c:v>
                </c:pt>
                <c:pt idx="41">
                  <c:v>2.3099999999999987</c:v>
                </c:pt>
                <c:pt idx="42">
                  <c:v>2.3099999999999987</c:v>
                </c:pt>
                <c:pt idx="43">
                  <c:v>2.52</c:v>
                </c:pt>
                <c:pt idx="44">
                  <c:v>2.4699999999999998</c:v>
                </c:pt>
                <c:pt idx="45">
                  <c:v>2.34</c:v>
                </c:pt>
                <c:pt idx="46">
                  <c:v>2.36</c:v>
                </c:pt>
                <c:pt idx="47">
                  <c:v>2.29</c:v>
                </c:pt>
                <c:pt idx="48">
                  <c:v>2.3699999999999997</c:v>
                </c:pt>
                <c:pt idx="49">
                  <c:v>2.19</c:v>
                </c:pt>
                <c:pt idx="50">
                  <c:v>2.27</c:v>
                </c:pt>
                <c:pt idx="51">
                  <c:v>2.4299999999999997</c:v>
                </c:pt>
                <c:pt idx="52">
                  <c:v>2.34</c:v>
                </c:pt>
                <c:pt idx="53">
                  <c:v>2.38</c:v>
                </c:pt>
                <c:pt idx="54">
                  <c:v>2.3499999999999988</c:v>
                </c:pt>
                <c:pt idx="55">
                  <c:v>2.4899999999999998</c:v>
                </c:pt>
                <c:pt idx="56">
                  <c:v>2.34</c:v>
                </c:pt>
                <c:pt idx="57">
                  <c:v>2.3699999999999997</c:v>
                </c:pt>
                <c:pt idx="58">
                  <c:v>2.19</c:v>
                </c:pt>
                <c:pt idx="59">
                  <c:v>2.2400000000000002</c:v>
                </c:pt>
                <c:pt idx="60">
                  <c:v>2.27</c:v>
                </c:pt>
                <c:pt idx="61">
                  <c:v>3.12</c:v>
                </c:pt>
                <c:pt idx="62">
                  <c:v>2.88</c:v>
                </c:pt>
                <c:pt idx="63">
                  <c:v>2.8899999999999997</c:v>
                </c:pt>
                <c:pt idx="64">
                  <c:v>2.86</c:v>
                </c:pt>
                <c:pt idx="65">
                  <c:v>2.7800000000000002</c:v>
                </c:pt>
                <c:pt idx="66">
                  <c:v>2.7800000000000002</c:v>
                </c:pt>
                <c:pt idx="67">
                  <c:v>2.63</c:v>
                </c:pt>
                <c:pt idx="68">
                  <c:v>2.94</c:v>
                </c:pt>
                <c:pt idx="69">
                  <c:v>2.8499999999999988</c:v>
                </c:pt>
                <c:pt idx="70">
                  <c:v>2.8099999999999987</c:v>
                </c:pt>
                <c:pt idx="71">
                  <c:v>2.73</c:v>
                </c:pt>
                <c:pt idx="72">
                  <c:v>2.74</c:v>
                </c:pt>
                <c:pt idx="73">
                  <c:v>2.74</c:v>
                </c:pt>
                <c:pt idx="74">
                  <c:v>2.7800000000000002</c:v>
                </c:pt>
                <c:pt idx="75">
                  <c:v>2.77</c:v>
                </c:pt>
                <c:pt idx="76">
                  <c:v>2.9299999999999997</c:v>
                </c:pt>
                <c:pt idx="77">
                  <c:v>2.7800000000000002</c:v>
                </c:pt>
                <c:pt idx="78">
                  <c:v>2.9299999999999997</c:v>
                </c:pt>
                <c:pt idx="79">
                  <c:v>2.8</c:v>
                </c:pt>
                <c:pt idx="80">
                  <c:v>2.9299999999999997</c:v>
                </c:pt>
                <c:pt idx="81">
                  <c:v>3.09</c:v>
                </c:pt>
                <c:pt idx="82">
                  <c:v>2.86</c:v>
                </c:pt>
                <c:pt idx="83">
                  <c:v>2.8299999999999987</c:v>
                </c:pt>
                <c:pt idx="84">
                  <c:v>2.71</c:v>
                </c:pt>
                <c:pt idx="85">
                  <c:v>2.77</c:v>
                </c:pt>
                <c:pt idx="86">
                  <c:v>2.9899999999999998</c:v>
                </c:pt>
                <c:pt idx="87">
                  <c:v>2.88</c:v>
                </c:pt>
                <c:pt idx="88">
                  <c:v>2.86</c:v>
                </c:pt>
                <c:pt idx="89">
                  <c:v>3.01</c:v>
                </c:pt>
                <c:pt idx="90">
                  <c:v>2.86</c:v>
                </c:pt>
                <c:pt idx="91">
                  <c:v>3.02</c:v>
                </c:pt>
                <c:pt idx="92">
                  <c:v>3</c:v>
                </c:pt>
                <c:pt idx="93">
                  <c:v>2.9699999999999998</c:v>
                </c:pt>
                <c:pt idx="94">
                  <c:v>3.02</c:v>
                </c:pt>
                <c:pt idx="95">
                  <c:v>2.96</c:v>
                </c:pt>
                <c:pt idx="96">
                  <c:v>2.9099999999999997</c:v>
                </c:pt>
                <c:pt idx="97">
                  <c:v>3</c:v>
                </c:pt>
                <c:pt idx="98">
                  <c:v>2.7800000000000002</c:v>
                </c:pt>
                <c:pt idx="99">
                  <c:v>2.8299999999999987</c:v>
                </c:pt>
                <c:pt idx="100">
                  <c:v>2.8499999999999988</c:v>
                </c:pt>
                <c:pt idx="101">
                  <c:v>2.9499999999999997</c:v>
                </c:pt>
                <c:pt idx="102">
                  <c:v>2.72</c:v>
                </c:pt>
                <c:pt idx="103">
                  <c:v>3</c:v>
                </c:pt>
                <c:pt idx="104">
                  <c:v>2.7800000000000002</c:v>
                </c:pt>
                <c:pt idx="105">
                  <c:v>2.9</c:v>
                </c:pt>
                <c:pt idx="106">
                  <c:v>2.9099999999999997</c:v>
                </c:pt>
                <c:pt idx="107">
                  <c:v>2.74</c:v>
                </c:pt>
                <c:pt idx="108">
                  <c:v>2.8299999999999987</c:v>
                </c:pt>
                <c:pt idx="109">
                  <c:v>2.94</c:v>
                </c:pt>
                <c:pt idx="110">
                  <c:v>2.8699999999999997</c:v>
                </c:pt>
                <c:pt idx="111">
                  <c:v>2.94</c:v>
                </c:pt>
                <c:pt idx="112">
                  <c:v>2.94</c:v>
                </c:pt>
                <c:pt idx="113">
                  <c:v>3.03</c:v>
                </c:pt>
                <c:pt idx="114">
                  <c:v>2.7800000000000002</c:v>
                </c:pt>
                <c:pt idx="115">
                  <c:v>2.82</c:v>
                </c:pt>
                <c:pt idx="116">
                  <c:v>2.8099999999999987</c:v>
                </c:pt>
                <c:pt idx="117">
                  <c:v>2.69</c:v>
                </c:pt>
                <c:pt idx="118">
                  <c:v>2.65</c:v>
                </c:pt>
                <c:pt idx="119">
                  <c:v>2.67</c:v>
                </c:pt>
                <c:pt idx="120">
                  <c:v>2.96</c:v>
                </c:pt>
                <c:pt idx="121">
                  <c:v>2.8699999999999997</c:v>
                </c:pt>
                <c:pt idx="122">
                  <c:v>2.84</c:v>
                </c:pt>
                <c:pt idx="123">
                  <c:v>2.66</c:v>
                </c:pt>
                <c:pt idx="124">
                  <c:v>2.8099999999999987</c:v>
                </c:pt>
                <c:pt idx="125">
                  <c:v>2.8099999999999987</c:v>
                </c:pt>
                <c:pt idx="126">
                  <c:v>2.8</c:v>
                </c:pt>
                <c:pt idx="127">
                  <c:v>2.75</c:v>
                </c:pt>
                <c:pt idx="128">
                  <c:v>2.88</c:v>
                </c:pt>
                <c:pt idx="129">
                  <c:v>2.71</c:v>
                </c:pt>
                <c:pt idx="130">
                  <c:v>2.63</c:v>
                </c:pt>
                <c:pt idx="131">
                  <c:v>2.67</c:v>
                </c:pt>
                <c:pt idx="132">
                  <c:v>3.05</c:v>
                </c:pt>
                <c:pt idx="133">
                  <c:v>2.9699999999999998</c:v>
                </c:pt>
                <c:pt idx="134">
                  <c:v>2.8299999999999987</c:v>
                </c:pt>
                <c:pt idx="135">
                  <c:v>2.77</c:v>
                </c:pt>
                <c:pt idx="136">
                  <c:v>2.77</c:v>
                </c:pt>
                <c:pt idx="137">
                  <c:v>2.63</c:v>
                </c:pt>
                <c:pt idx="138">
                  <c:v>2.75</c:v>
                </c:pt>
                <c:pt idx="139">
                  <c:v>2.57</c:v>
                </c:pt>
                <c:pt idx="140">
                  <c:v>2.84</c:v>
                </c:pt>
                <c:pt idx="141">
                  <c:v>2.94</c:v>
                </c:pt>
                <c:pt idx="142">
                  <c:v>2.8</c:v>
                </c:pt>
                <c:pt idx="143">
                  <c:v>2.84</c:v>
                </c:pt>
                <c:pt idx="144">
                  <c:v>2.9099999999999997</c:v>
                </c:pt>
                <c:pt idx="145">
                  <c:v>2.84</c:v>
                </c:pt>
                <c:pt idx="146">
                  <c:v>2.56</c:v>
                </c:pt>
                <c:pt idx="147">
                  <c:v>2.8499999999999988</c:v>
                </c:pt>
                <c:pt idx="148">
                  <c:v>2.65</c:v>
                </c:pt>
                <c:pt idx="149">
                  <c:v>3.65</c:v>
                </c:pt>
                <c:pt idx="150">
                  <c:v>2.68</c:v>
                </c:pt>
                <c:pt idx="151">
                  <c:v>2.7800000000000002</c:v>
                </c:pt>
                <c:pt idx="152">
                  <c:v>2.64</c:v>
                </c:pt>
                <c:pt idx="153">
                  <c:v>2.8499999999999988</c:v>
                </c:pt>
                <c:pt idx="154">
                  <c:v>2.7600000000000002</c:v>
                </c:pt>
                <c:pt idx="155">
                  <c:v>2.77</c:v>
                </c:pt>
                <c:pt idx="156">
                  <c:v>2.9099999999999997</c:v>
                </c:pt>
                <c:pt idx="157">
                  <c:v>2.64</c:v>
                </c:pt>
                <c:pt idx="158">
                  <c:v>2.79</c:v>
                </c:pt>
                <c:pt idx="159">
                  <c:v>3.03</c:v>
                </c:pt>
                <c:pt idx="160">
                  <c:v>2.9</c:v>
                </c:pt>
                <c:pt idx="161">
                  <c:v>2.96</c:v>
                </c:pt>
                <c:pt idx="162">
                  <c:v>2.84</c:v>
                </c:pt>
                <c:pt idx="163">
                  <c:v>2.8</c:v>
                </c:pt>
                <c:pt idx="164">
                  <c:v>2.8299999999999987</c:v>
                </c:pt>
                <c:pt idx="165">
                  <c:v>2.7800000000000002</c:v>
                </c:pt>
                <c:pt idx="166">
                  <c:v>2.7600000000000002</c:v>
                </c:pt>
                <c:pt idx="167">
                  <c:v>3.02</c:v>
                </c:pt>
                <c:pt idx="168">
                  <c:v>3.1</c:v>
                </c:pt>
                <c:pt idx="169">
                  <c:v>2.98</c:v>
                </c:pt>
                <c:pt idx="170">
                  <c:v>2.7600000000000002</c:v>
                </c:pt>
                <c:pt idx="171">
                  <c:v>3.03</c:v>
                </c:pt>
                <c:pt idx="172">
                  <c:v>2.74</c:v>
                </c:pt>
                <c:pt idx="173">
                  <c:v>2.73</c:v>
                </c:pt>
                <c:pt idx="174">
                  <c:v>2.4899999999999998</c:v>
                </c:pt>
                <c:pt idx="175">
                  <c:v>2.73</c:v>
                </c:pt>
                <c:pt idx="176">
                  <c:v>3.21</c:v>
                </c:pt>
                <c:pt idx="177">
                  <c:v>2.7800000000000002</c:v>
                </c:pt>
                <c:pt idx="178">
                  <c:v>2.58</c:v>
                </c:pt>
                <c:pt idx="179">
                  <c:v>2.62</c:v>
                </c:pt>
                <c:pt idx="180">
                  <c:v>2.9299999999999997</c:v>
                </c:pt>
                <c:pt idx="181">
                  <c:v>3.3</c:v>
                </c:pt>
                <c:pt idx="182">
                  <c:v>2.67</c:v>
                </c:pt>
                <c:pt idx="183">
                  <c:v>2.64</c:v>
                </c:pt>
                <c:pt idx="184">
                  <c:v>3</c:v>
                </c:pt>
                <c:pt idx="185">
                  <c:v>2.84</c:v>
                </c:pt>
                <c:pt idx="186">
                  <c:v>3</c:v>
                </c:pt>
                <c:pt idx="187">
                  <c:v>2.7600000000000002</c:v>
                </c:pt>
                <c:pt idx="188">
                  <c:v>2.88</c:v>
                </c:pt>
                <c:pt idx="189">
                  <c:v>3.12</c:v>
                </c:pt>
                <c:pt idx="190">
                  <c:v>2.9</c:v>
                </c:pt>
                <c:pt idx="191">
                  <c:v>2.9</c:v>
                </c:pt>
                <c:pt idx="192">
                  <c:v>2.77</c:v>
                </c:pt>
                <c:pt idx="193">
                  <c:v>2.8099999999999987</c:v>
                </c:pt>
                <c:pt idx="194">
                  <c:v>2.59</c:v>
                </c:pt>
                <c:pt idx="195">
                  <c:v>2.84</c:v>
                </c:pt>
                <c:pt idx="196">
                  <c:v>2.72</c:v>
                </c:pt>
                <c:pt idx="197">
                  <c:v>2.52</c:v>
                </c:pt>
                <c:pt idx="198">
                  <c:v>2.3199999999999967</c:v>
                </c:pt>
                <c:pt idx="199">
                  <c:v>2.61</c:v>
                </c:pt>
                <c:pt idx="200">
                  <c:v>2.86</c:v>
                </c:pt>
                <c:pt idx="201">
                  <c:v>2.67</c:v>
                </c:pt>
                <c:pt idx="202">
                  <c:v>2.7800000000000002</c:v>
                </c:pt>
                <c:pt idx="203">
                  <c:v>2.73</c:v>
                </c:pt>
                <c:pt idx="204">
                  <c:v>3.01</c:v>
                </c:pt>
                <c:pt idx="205">
                  <c:v>2.86</c:v>
                </c:pt>
                <c:pt idx="206">
                  <c:v>2.8699999999999997</c:v>
                </c:pt>
                <c:pt idx="207">
                  <c:v>2.86</c:v>
                </c:pt>
                <c:pt idx="208">
                  <c:v>2.8899999999999997</c:v>
                </c:pt>
                <c:pt idx="209">
                  <c:v>2.8299999999999987</c:v>
                </c:pt>
                <c:pt idx="210">
                  <c:v>2.57</c:v>
                </c:pt>
                <c:pt idx="211">
                  <c:v>2.75</c:v>
                </c:pt>
                <c:pt idx="212">
                  <c:v>3.02</c:v>
                </c:pt>
                <c:pt idx="213">
                  <c:v>2.98</c:v>
                </c:pt>
                <c:pt idx="214">
                  <c:v>2.8699999999999997</c:v>
                </c:pt>
                <c:pt idx="215">
                  <c:v>2.88</c:v>
                </c:pt>
                <c:pt idx="216">
                  <c:v>3.04</c:v>
                </c:pt>
                <c:pt idx="217">
                  <c:v>2.9</c:v>
                </c:pt>
                <c:pt idx="218">
                  <c:v>2.8099999999999987</c:v>
                </c:pt>
                <c:pt idx="219">
                  <c:v>2.8299999999999987</c:v>
                </c:pt>
                <c:pt idx="220">
                  <c:v>3.13</c:v>
                </c:pt>
                <c:pt idx="221">
                  <c:v>2.9499999999999997</c:v>
                </c:pt>
                <c:pt idx="222">
                  <c:v>2.8899999999999997</c:v>
                </c:pt>
                <c:pt idx="223">
                  <c:v>2.92</c:v>
                </c:pt>
                <c:pt idx="224">
                  <c:v>2.66</c:v>
                </c:pt>
                <c:pt idx="225">
                  <c:v>2.59</c:v>
                </c:pt>
                <c:pt idx="226">
                  <c:v>2.64</c:v>
                </c:pt>
                <c:pt idx="227">
                  <c:v>2.58</c:v>
                </c:pt>
                <c:pt idx="228">
                  <c:v>2.4899999999999998</c:v>
                </c:pt>
                <c:pt idx="229">
                  <c:v>2.63</c:v>
                </c:pt>
                <c:pt idx="230">
                  <c:v>2.8699999999999997</c:v>
                </c:pt>
                <c:pt idx="231">
                  <c:v>2.8699999999999997</c:v>
                </c:pt>
                <c:pt idx="232">
                  <c:v>2.63</c:v>
                </c:pt>
                <c:pt idx="233">
                  <c:v>2.63</c:v>
                </c:pt>
                <c:pt idx="234">
                  <c:v>3.06</c:v>
                </c:pt>
                <c:pt idx="235">
                  <c:v>2.82</c:v>
                </c:pt>
                <c:pt idx="236">
                  <c:v>2.8499999999999988</c:v>
                </c:pt>
                <c:pt idx="237">
                  <c:v>2.67</c:v>
                </c:pt>
                <c:pt idx="238">
                  <c:v>2.8499999999999988</c:v>
                </c:pt>
                <c:pt idx="239">
                  <c:v>2.71</c:v>
                </c:pt>
                <c:pt idx="240">
                  <c:v>2.92</c:v>
                </c:pt>
                <c:pt idx="241">
                  <c:v>2.8299999999999987</c:v>
                </c:pt>
                <c:pt idx="242">
                  <c:v>2.56</c:v>
                </c:pt>
                <c:pt idx="243">
                  <c:v>2.63</c:v>
                </c:pt>
                <c:pt idx="244">
                  <c:v>2.69</c:v>
                </c:pt>
                <c:pt idx="245">
                  <c:v>2.92</c:v>
                </c:pt>
                <c:pt idx="246">
                  <c:v>2.7800000000000002</c:v>
                </c:pt>
                <c:pt idx="247">
                  <c:v>2.58</c:v>
                </c:pt>
                <c:pt idx="248">
                  <c:v>2.8299999999999987</c:v>
                </c:pt>
                <c:pt idx="249">
                  <c:v>2.8699999999999997</c:v>
                </c:pt>
                <c:pt idx="250">
                  <c:v>2.8299999999999987</c:v>
                </c:pt>
                <c:pt idx="251">
                  <c:v>3.03</c:v>
                </c:pt>
                <c:pt idx="252">
                  <c:v>2.86</c:v>
                </c:pt>
                <c:pt idx="253">
                  <c:v>2.69</c:v>
                </c:pt>
                <c:pt idx="254">
                  <c:v>2.7800000000000002</c:v>
                </c:pt>
                <c:pt idx="255">
                  <c:v>2.74</c:v>
                </c:pt>
                <c:pt idx="256">
                  <c:v>2.0499999999999998</c:v>
                </c:pt>
                <c:pt idx="257">
                  <c:v>2.56</c:v>
                </c:pt>
                <c:pt idx="258">
                  <c:v>3.09</c:v>
                </c:pt>
                <c:pt idx="259">
                  <c:v>2.04</c:v>
                </c:pt>
                <c:pt idx="260">
                  <c:v>1.8900000000000001</c:v>
                </c:pt>
                <c:pt idx="261">
                  <c:v>3.05</c:v>
                </c:pt>
                <c:pt idx="262">
                  <c:v>3</c:v>
                </c:pt>
                <c:pt idx="263">
                  <c:v>2.79</c:v>
                </c:pt>
                <c:pt idx="264">
                  <c:v>2.88</c:v>
                </c:pt>
                <c:pt idx="265">
                  <c:v>1.76</c:v>
                </c:pt>
                <c:pt idx="266">
                  <c:v>3.08</c:v>
                </c:pt>
                <c:pt idx="267">
                  <c:v>3.03</c:v>
                </c:pt>
                <c:pt idx="268">
                  <c:v>3.3899999999999997</c:v>
                </c:pt>
                <c:pt idx="269">
                  <c:v>2.62</c:v>
                </c:pt>
                <c:pt idx="270">
                  <c:v>2.36</c:v>
                </c:pt>
                <c:pt idx="271">
                  <c:v>2.6</c:v>
                </c:pt>
                <c:pt idx="272">
                  <c:v>3.02</c:v>
                </c:pt>
                <c:pt idx="273">
                  <c:v>2.94</c:v>
                </c:pt>
                <c:pt idx="274">
                  <c:v>3.02</c:v>
                </c:pt>
                <c:pt idx="275">
                  <c:v>3.63</c:v>
                </c:pt>
                <c:pt idx="276">
                  <c:v>3.88</c:v>
                </c:pt>
                <c:pt idx="277">
                  <c:v>4.45</c:v>
                </c:pt>
                <c:pt idx="278">
                  <c:v>4.96</c:v>
                </c:pt>
                <c:pt idx="279">
                  <c:v>4.88</c:v>
                </c:pt>
                <c:pt idx="280">
                  <c:v>5.56</c:v>
                </c:pt>
                <c:pt idx="281">
                  <c:v>6.09</c:v>
                </c:pt>
                <c:pt idx="282">
                  <c:v>5.84</c:v>
                </c:pt>
                <c:pt idx="283">
                  <c:v>4.58</c:v>
                </c:pt>
                <c:pt idx="284">
                  <c:v>3.24</c:v>
                </c:pt>
                <c:pt idx="285">
                  <c:v>5.7</c:v>
                </c:pt>
                <c:pt idx="286">
                  <c:v>5.52</c:v>
                </c:pt>
                <c:pt idx="287">
                  <c:v>4.96</c:v>
                </c:pt>
                <c:pt idx="288">
                  <c:v>4.4400000000000004</c:v>
                </c:pt>
                <c:pt idx="289">
                  <c:v>4.83</c:v>
                </c:pt>
                <c:pt idx="290">
                  <c:v>5.0599999999999996</c:v>
                </c:pt>
                <c:pt idx="291">
                  <c:v>6.08</c:v>
                </c:pt>
                <c:pt idx="292">
                  <c:v>5.6</c:v>
                </c:pt>
                <c:pt idx="293">
                  <c:v>5.7</c:v>
                </c:pt>
                <c:pt idx="294">
                  <c:v>5.68</c:v>
                </c:pt>
                <c:pt idx="295">
                  <c:v>5.37</c:v>
                </c:pt>
                <c:pt idx="296">
                  <c:v>5.7</c:v>
                </c:pt>
                <c:pt idx="297">
                  <c:v>5.6099999999999985</c:v>
                </c:pt>
                <c:pt idx="298">
                  <c:v>5.4300000000000024</c:v>
                </c:pt>
                <c:pt idx="299">
                  <c:v>5.34</c:v>
                </c:pt>
                <c:pt idx="300">
                  <c:v>4.99</c:v>
                </c:pt>
                <c:pt idx="301">
                  <c:v>5.6</c:v>
                </c:pt>
                <c:pt idx="302">
                  <c:v>6.51</c:v>
                </c:pt>
                <c:pt idx="303">
                  <c:v>5.91</c:v>
                </c:pt>
                <c:pt idx="304">
                  <c:v>6.05</c:v>
                </c:pt>
                <c:pt idx="305">
                  <c:v>6.21</c:v>
                </c:pt>
                <c:pt idx="306">
                  <c:v>6.92</c:v>
                </c:pt>
                <c:pt idx="307">
                  <c:v>5.22</c:v>
                </c:pt>
                <c:pt idx="308">
                  <c:v>4.8499999999999996</c:v>
                </c:pt>
                <c:pt idx="309">
                  <c:v>4.33</c:v>
                </c:pt>
                <c:pt idx="310">
                  <c:v>4.46</c:v>
                </c:pt>
                <c:pt idx="311">
                  <c:v>5.6499999999999995</c:v>
                </c:pt>
                <c:pt idx="312">
                  <c:v>5.87</c:v>
                </c:pt>
                <c:pt idx="313">
                  <c:v>5</c:v>
                </c:pt>
                <c:pt idx="314">
                  <c:v>5.45</c:v>
                </c:pt>
                <c:pt idx="315">
                  <c:v>5.34</c:v>
                </c:pt>
                <c:pt idx="316">
                  <c:v>6.03</c:v>
                </c:pt>
                <c:pt idx="317">
                  <c:v>6.37</c:v>
                </c:pt>
                <c:pt idx="318">
                  <c:v>6.13</c:v>
                </c:pt>
                <c:pt idx="319">
                  <c:v>5.81</c:v>
                </c:pt>
                <c:pt idx="320">
                  <c:v>6.4700000000000024</c:v>
                </c:pt>
                <c:pt idx="321">
                  <c:v>6.33</c:v>
                </c:pt>
                <c:pt idx="322">
                  <c:v>6.1499999999999995</c:v>
                </c:pt>
                <c:pt idx="323">
                  <c:v>6.64</c:v>
                </c:pt>
                <c:pt idx="324">
                  <c:v>6.25</c:v>
                </c:pt>
                <c:pt idx="325">
                  <c:v>6.21</c:v>
                </c:pt>
                <c:pt idx="326">
                  <c:v>6.14</c:v>
                </c:pt>
                <c:pt idx="327">
                  <c:v>6.02</c:v>
                </c:pt>
                <c:pt idx="328">
                  <c:v>6.2</c:v>
                </c:pt>
                <c:pt idx="329">
                  <c:v>5.54</c:v>
                </c:pt>
                <c:pt idx="330">
                  <c:v>6.1199999999999966</c:v>
                </c:pt>
                <c:pt idx="331">
                  <c:v>6.6099999999999985</c:v>
                </c:pt>
                <c:pt idx="332">
                  <c:v>6.63</c:v>
                </c:pt>
                <c:pt idx="333">
                  <c:v>6.64</c:v>
                </c:pt>
                <c:pt idx="334">
                  <c:v>6.25</c:v>
                </c:pt>
                <c:pt idx="335">
                  <c:v>6.3</c:v>
                </c:pt>
                <c:pt idx="336">
                  <c:v>6.4700000000000024</c:v>
                </c:pt>
                <c:pt idx="337">
                  <c:v>6.37</c:v>
                </c:pt>
                <c:pt idx="338">
                  <c:v>6.38</c:v>
                </c:pt>
                <c:pt idx="339">
                  <c:v>6.29</c:v>
                </c:pt>
                <c:pt idx="340">
                  <c:v>5.95</c:v>
                </c:pt>
                <c:pt idx="341">
                  <c:v>6.35</c:v>
                </c:pt>
                <c:pt idx="342">
                  <c:v>6.1599999999999975</c:v>
                </c:pt>
                <c:pt idx="343">
                  <c:v>6.6</c:v>
                </c:pt>
                <c:pt idx="344">
                  <c:v>6.2700000000000014</c:v>
                </c:pt>
                <c:pt idx="345">
                  <c:v>6.29</c:v>
                </c:pt>
                <c:pt idx="346">
                  <c:v>6.37</c:v>
                </c:pt>
                <c:pt idx="347">
                  <c:v>6.25</c:v>
                </c:pt>
                <c:pt idx="348">
                  <c:v>5.88</c:v>
                </c:pt>
                <c:pt idx="349">
                  <c:v>6.29</c:v>
                </c:pt>
                <c:pt idx="350">
                  <c:v>6.46</c:v>
                </c:pt>
              </c:numCache>
            </c:numRef>
          </c:xVal>
          <c:yVal>
            <c:numRef>
              <c:f>Sheet3!$C$2:$C$352</c:f>
              <c:numCache>
                <c:formatCode>General</c:formatCode>
                <c:ptCount val="351"/>
                <c:pt idx="0">
                  <c:v>1.0000000000000005E-2</c:v>
                </c:pt>
                <c:pt idx="1">
                  <c:v>2.0000000000000011E-2</c:v>
                </c:pt>
                <c:pt idx="2">
                  <c:v>6.0000000000000032E-2</c:v>
                </c:pt>
                <c:pt idx="3">
                  <c:v>0.29000000000000031</c:v>
                </c:pt>
                <c:pt idx="4">
                  <c:v>1.25</c:v>
                </c:pt>
                <c:pt idx="5">
                  <c:v>2.27</c:v>
                </c:pt>
                <c:pt idx="6">
                  <c:v>1.8800000000000001</c:v>
                </c:pt>
                <c:pt idx="7">
                  <c:v>1.33</c:v>
                </c:pt>
                <c:pt idx="8">
                  <c:v>1.9100000000000001</c:v>
                </c:pt>
                <c:pt idx="9">
                  <c:v>1.9000000000000001</c:v>
                </c:pt>
                <c:pt idx="10">
                  <c:v>1.21</c:v>
                </c:pt>
                <c:pt idx="11">
                  <c:v>2</c:v>
                </c:pt>
                <c:pt idx="12">
                  <c:v>2.5099999999999998</c:v>
                </c:pt>
                <c:pt idx="13">
                  <c:v>2.2400000000000002</c:v>
                </c:pt>
                <c:pt idx="14">
                  <c:v>1.41</c:v>
                </c:pt>
                <c:pt idx="15">
                  <c:v>0.72000000000000064</c:v>
                </c:pt>
                <c:pt idx="16">
                  <c:v>1.03</c:v>
                </c:pt>
                <c:pt idx="17">
                  <c:v>1.05</c:v>
                </c:pt>
                <c:pt idx="18">
                  <c:v>0.78</c:v>
                </c:pt>
                <c:pt idx="19">
                  <c:v>1.7</c:v>
                </c:pt>
                <c:pt idx="20">
                  <c:v>0.61000000000000065</c:v>
                </c:pt>
                <c:pt idx="21">
                  <c:v>0.30000000000000032</c:v>
                </c:pt>
                <c:pt idx="22">
                  <c:v>1.08</c:v>
                </c:pt>
                <c:pt idx="23">
                  <c:v>0.630000000000001</c:v>
                </c:pt>
                <c:pt idx="24">
                  <c:v>0.87000000000000088</c:v>
                </c:pt>
                <c:pt idx="25">
                  <c:v>0.56000000000000005</c:v>
                </c:pt>
                <c:pt idx="26">
                  <c:v>0.64000000000000101</c:v>
                </c:pt>
                <c:pt idx="27">
                  <c:v>0.96000000000000063</c:v>
                </c:pt>
                <c:pt idx="28">
                  <c:v>1.0000000000000005E-2</c:v>
                </c:pt>
                <c:pt idx="29">
                  <c:v>0.5</c:v>
                </c:pt>
                <c:pt idx="30">
                  <c:v>1.72</c:v>
                </c:pt>
                <c:pt idx="31">
                  <c:v>4.49</c:v>
                </c:pt>
                <c:pt idx="32">
                  <c:v>1.79</c:v>
                </c:pt>
                <c:pt idx="33">
                  <c:v>1.82</c:v>
                </c:pt>
                <c:pt idx="34">
                  <c:v>3.1</c:v>
                </c:pt>
                <c:pt idx="35">
                  <c:v>2.19</c:v>
                </c:pt>
                <c:pt idx="36">
                  <c:v>1.9400000000000017</c:v>
                </c:pt>
                <c:pt idx="37">
                  <c:v>1.76</c:v>
                </c:pt>
                <c:pt idx="38">
                  <c:v>1.82</c:v>
                </c:pt>
                <c:pt idx="39">
                  <c:v>1.26</c:v>
                </c:pt>
                <c:pt idx="40">
                  <c:v>1.44</c:v>
                </c:pt>
                <c:pt idx="41">
                  <c:v>1.2</c:v>
                </c:pt>
                <c:pt idx="42">
                  <c:v>1.25</c:v>
                </c:pt>
                <c:pt idx="43">
                  <c:v>0.97000000000000064</c:v>
                </c:pt>
                <c:pt idx="44">
                  <c:v>0.53</c:v>
                </c:pt>
                <c:pt idx="45">
                  <c:v>0.95000000000000062</c:v>
                </c:pt>
                <c:pt idx="46">
                  <c:v>1.1399999999999979</c:v>
                </c:pt>
                <c:pt idx="47">
                  <c:v>1.0900000000000001</c:v>
                </c:pt>
                <c:pt idx="48">
                  <c:v>1.35</c:v>
                </c:pt>
                <c:pt idx="49">
                  <c:v>0.95000000000000062</c:v>
                </c:pt>
                <c:pt idx="50">
                  <c:v>1.1200000000000001</c:v>
                </c:pt>
                <c:pt idx="51">
                  <c:v>0.97000000000000064</c:v>
                </c:pt>
                <c:pt idx="52">
                  <c:v>0.73000000000000065</c:v>
                </c:pt>
                <c:pt idx="53">
                  <c:v>1.0900000000000001</c:v>
                </c:pt>
                <c:pt idx="54">
                  <c:v>1.1200000000000001</c:v>
                </c:pt>
                <c:pt idx="55">
                  <c:v>2.64</c:v>
                </c:pt>
                <c:pt idx="56">
                  <c:v>1.9100000000000001</c:v>
                </c:pt>
                <c:pt idx="57">
                  <c:v>2.2999999999999998</c:v>
                </c:pt>
                <c:pt idx="58">
                  <c:v>1.41</c:v>
                </c:pt>
                <c:pt idx="59">
                  <c:v>0.68</c:v>
                </c:pt>
                <c:pt idx="60">
                  <c:v>1.29</c:v>
                </c:pt>
                <c:pt idx="61">
                  <c:v>1.27</c:v>
                </c:pt>
                <c:pt idx="62">
                  <c:v>1.21</c:v>
                </c:pt>
                <c:pt idx="63">
                  <c:v>1.26</c:v>
                </c:pt>
                <c:pt idx="64">
                  <c:v>1.5</c:v>
                </c:pt>
                <c:pt idx="65">
                  <c:v>1.51</c:v>
                </c:pt>
                <c:pt idx="66">
                  <c:v>1.1100000000000001</c:v>
                </c:pt>
                <c:pt idx="67">
                  <c:v>1.34</c:v>
                </c:pt>
                <c:pt idx="68">
                  <c:v>0.91</c:v>
                </c:pt>
                <c:pt idx="69">
                  <c:v>0.8</c:v>
                </c:pt>
                <c:pt idx="70">
                  <c:v>1.1000000000000001</c:v>
                </c:pt>
                <c:pt idx="71">
                  <c:v>0.81</c:v>
                </c:pt>
                <c:pt idx="72">
                  <c:v>0.83000000000000063</c:v>
                </c:pt>
                <c:pt idx="73">
                  <c:v>0.94000000000000061</c:v>
                </c:pt>
                <c:pt idx="74">
                  <c:v>1.26</c:v>
                </c:pt>
                <c:pt idx="75">
                  <c:v>1.75</c:v>
                </c:pt>
                <c:pt idx="76">
                  <c:v>0.71000000000000063</c:v>
                </c:pt>
                <c:pt idx="77">
                  <c:v>0.79</c:v>
                </c:pt>
                <c:pt idx="78">
                  <c:v>0.67000000000000115</c:v>
                </c:pt>
                <c:pt idx="79">
                  <c:v>0.71000000000000063</c:v>
                </c:pt>
                <c:pt idx="80">
                  <c:v>1.21</c:v>
                </c:pt>
                <c:pt idx="81">
                  <c:v>1.23</c:v>
                </c:pt>
                <c:pt idx="82">
                  <c:v>1.36</c:v>
                </c:pt>
                <c:pt idx="83">
                  <c:v>1.62</c:v>
                </c:pt>
                <c:pt idx="84">
                  <c:v>1.04</c:v>
                </c:pt>
                <c:pt idx="85">
                  <c:v>0.98</c:v>
                </c:pt>
                <c:pt idx="86">
                  <c:v>1.31</c:v>
                </c:pt>
                <c:pt idx="87">
                  <c:v>1.44</c:v>
                </c:pt>
                <c:pt idx="88">
                  <c:v>1.1499999999999981</c:v>
                </c:pt>
                <c:pt idx="89">
                  <c:v>1.6</c:v>
                </c:pt>
                <c:pt idx="90">
                  <c:v>1.06</c:v>
                </c:pt>
                <c:pt idx="91">
                  <c:v>1.49</c:v>
                </c:pt>
                <c:pt idx="92">
                  <c:v>1.29</c:v>
                </c:pt>
                <c:pt idx="93">
                  <c:v>1.24</c:v>
                </c:pt>
                <c:pt idx="94">
                  <c:v>1.62</c:v>
                </c:pt>
                <c:pt idx="95">
                  <c:v>1.02</c:v>
                </c:pt>
                <c:pt idx="96">
                  <c:v>0.79</c:v>
                </c:pt>
                <c:pt idx="97">
                  <c:v>0.98</c:v>
                </c:pt>
                <c:pt idx="98">
                  <c:v>1.22</c:v>
                </c:pt>
                <c:pt idx="99">
                  <c:v>1.3800000000000001</c:v>
                </c:pt>
                <c:pt idx="100">
                  <c:v>1.6400000000000001</c:v>
                </c:pt>
                <c:pt idx="101">
                  <c:v>1.32</c:v>
                </c:pt>
                <c:pt idx="102">
                  <c:v>0.98</c:v>
                </c:pt>
                <c:pt idx="103">
                  <c:v>1.3800000000000001</c:v>
                </c:pt>
                <c:pt idx="104">
                  <c:v>1.53</c:v>
                </c:pt>
                <c:pt idx="105">
                  <c:v>1.49</c:v>
                </c:pt>
                <c:pt idx="106">
                  <c:v>1.31</c:v>
                </c:pt>
                <c:pt idx="107">
                  <c:v>1.01</c:v>
                </c:pt>
                <c:pt idx="108">
                  <c:v>1.24</c:v>
                </c:pt>
                <c:pt idx="109">
                  <c:v>1.47</c:v>
                </c:pt>
                <c:pt idx="110">
                  <c:v>1.6400000000000001</c:v>
                </c:pt>
                <c:pt idx="111">
                  <c:v>1.6700000000000017</c:v>
                </c:pt>
                <c:pt idx="112">
                  <c:v>1.25</c:v>
                </c:pt>
                <c:pt idx="113">
                  <c:v>1.1000000000000001</c:v>
                </c:pt>
                <c:pt idx="114">
                  <c:v>1.02</c:v>
                </c:pt>
                <c:pt idx="115">
                  <c:v>1.9100000000000001</c:v>
                </c:pt>
                <c:pt idx="116">
                  <c:v>1.44</c:v>
                </c:pt>
                <c:pt idx="117">
                  <c:v>0.70000000000000062</c:v>
                </c:pt>
                <c:pt idx="118">
                  <c:v>0.56999999999999995</c:v>
                </c:pt>
                <c:pt idx="119">
                  <c:v>0.98</c:v>
                </c:pt>
                <c:pt idx="120">
                  <c:v>0.65000000000000113</c:v>
                </c:pt>
                <c:pt idx="121">
                  <c:v>1.05</c:v>
                </c:pt>
                <c:pt idx="122">
                  <c:v>1.02</c:v>
                </c:pt>
                <c:pt idx="123">
                  <c:v>0.85000000000000064</c:v>
                </c:pt>
                <c:pt idx="124">
                  <c:v>1.43</c:v>
                </c:pt>
                <c:pt idx="125">
                  <c:v>0.77000000000000102</c:v>
                </c:pt>
                <c:pt idx="126">
                  <c:v>0.95000000000000062</c:v>
                </c:pt>
                <c:pt idx="127">
                  <c:v>0.87000000000000088</c:v>
                </c:pt>
                <c:pt idx="128">
                  <c:v>1.23</c:v>
                </c:pt>
                <c:pt idx="129">
                  <c:v>0.8</c:v>
                </c:pt>
                <c:pt idx="130">
                  <c:v>0.95000000000000062</c:v>
                </c:pt>
                <c:pt idx="131">
                  <c:v>0.77000000000000102</c:v>
                </c:pt>
                <c:pt idx="132">
                  <c:v>0.67000000000000115</c:v>
                </c:pt>
                <c:pt idx="133">
                  <c:v>0.61000000000000065</c:v>
                </c:pt>
                <c:pt idx="134">
                  <c:v>0.47000000000000008</c:v>
                </c:pt>
                <c:pt idx="135">
                  <c:v>0.73000000000000065</c:v>
                </c:pt>
                <c:pt idx="136">
                  <c:v>1.27</c:v>
                </c:pt>
                <c:pt idx="137">
                  <c:v>0.93</c:v>
                </c:pt>
                <c:pt idx="138">
                  <c:v>1.1499999999999981</c:v>
                </c:pt>
                <c:pt idx="139">
                  <c:v>0.9</c:v>
                </c:pt>
                <c:pt idx="140">
                  <c:v>1.1299999999999979</c:v>
                </c:pt>
                <c:pt idx="141">
                  <c:v>1.1700000000000017</c:v>
                </c:pt>
                <c:pt idx="142">
                  <c:v>1.1000000000000001</c:v>
                </c:pt>
                <c:pt idx="143">
                  <c:v>0.8</c:v>
                </c:pt>
                <c:pt idx="144">
                  <c:v>0.66000000000000114</c:v>
                </c:pt>
                <c:pt idx="145">
                  <c:v>2.4699999999999998</c:v>
                </c:pt>
                <c:pt idx="146">
                  <c:v>1.74</c:v>
                </c:pt>
                <c:pt idx="147">
                  <c:v>2.48</c:v>
                </c:pt>
                <c:pt idx="148">
                  <c:v>1.02</c:v>
                </c:pt>
                <c:pt idx="149">
                  <c:v>2.14</c:v>
                </c:pt>
                <c:pt idx="150">
                  <c:v>1.1700000000000017</c:v>
                </c:pt>
                <c:pt idx="151">
                  <c:v>1.54</c:v>
                </c:pt>
                <c:pt idx="152">
                  <c:v>1.1599999999999981</c:v>
                </c:pt>
                <c:pt idx="153">
                  <c:v>2.02</c:v>
                </c:pt>
                <c:pt idx="154">
                  <c:v>1.7</c:v>
                </c:pt>
                <c:pt idx="155">
                  <c:v>1.9200000000000017</c:v>
                </c:pt>
                <c:pt idx="156">
                  <c:v>2.2000000000000002</c:v>
                </c:pt>
                <c:pt idx="157">
                  <c:v>1.87</c:v>
                </c:pt>
                <c:pt idx="158">
                  <c:v>0.65000000000000113</c:v>
                </c:pt>
                <c:pt idx="159">
                  <c:v>1.1200000000000001</c:v>
                </c:pt>
                <c:pt idx="160">
                  <c:v>2.0299999999999998</c:v>
                </c:pt>
                <c:pt idx="161">
                  <c:v>0.71000000000000063</c:v>
                </c:pt>
                <c:pt idx="162">
                  <c:v>0.81</c:v>
                </c:pt>
                <c:pt idx="163">
                  <c:v>0.750000000000001</c:v>
                </c:pt>
                <c:pt idx="164">
                  <c:v>0.65000000000000113</c:v>
                </c:pt>
                <c:pt idx="165">
                  <c:v>0.8</c:v>
                </c:pt>
                <c:pt idx="166">
                  <c:v>0.99</c:v>
                </c:pt>
                <c:pt idx="167">
                  <c:v>1.1800000000000017</c:v>
                </c:pt>
                <c:pt idx="168">
                  <c:v>1.31</c:v>
                </c:pt>
                <c:pt idx="169">
                  <c:v>1.01</c:v>
                </c:pt>
                <c:pt idx="170">
                  <c:v>0.79</c:v>
                </c:pt>
                <c:pt idx="171">
                  <c:v>1.23</c:v>
                </c:pt>
                <c:pt idx="172">
                  <c:v>0.74000000000000088</c:v>
                </c:pt>
                <c:pt idx="173">
                  <c:v>0.89</c:v>
                </c:pt>
                <c:pt idx="174">
                  <c:v>0.86000000000000065</c:v>
                </c:pt>
                <c:pt idx="175">
                  <c:v>1.33</c:v>
                </c:pt>
                <c:pt idx="176">
                  <c:v>0.95000000000000062</c:v>
                </c:pt>
                <c:pt idx="177">
                  <c:v>0.45</c:v>
                </c:pt>
                <c:pt idx="178">
                  <c:v>0.64000000000000101</c:v>
                </c:pt>
                <c:pt idx="179">
                  <c:v>0.79</c:v>
                </c:pt>
                <c:pt idx="180">
                  <c:v>1.3800000000000001</c:v>
                </c:pt>
                <c:pt idx="181">
                  <c:v>1.72</c:v>
                </c:pt>
                <c:pt idx="182">
                  <c:v>1.1599999999999981</c:v>
                </c:pt>
                <c:pt idx="183">
                  <c:v>1.07</c:v>
                </c:pt>
                <c:pt idx="184">
                  <c:v>0.98</c:v>
                </c:pt>
                <c:pt idx="185">
                  <c:v>0.43000000000000038</c:v>
                </c:pt>
                <c:pt idx="186">
                  <c:v>0.78</c:v>
                </c:pt>
                <c:pt idx="187">
                  <c:v>0.85000000000000064</c:v>
                </c:pt>
                <c:pt idx="188">
                  <c:v>0.64000000000000101</c:v>
                </c:pt>
                <c:pt idx="189">
                  <c:v>0.86000000000000065</c:v>
                </c:pt>
                <c:pt idx="190">
                  <c:v>0.58000000000000007</c:v>
                </c:pt>
                <c:pt idx="191">
                  <c:v>0.52</c:v>
                </c:pt>
                <c:pt idx="192">
                  <c:v>0.58000000000000007</c:v>
                </c:pt>
                <c:pt idx="193">
                  <c:v>0.59</c:v>
                </c:pt>
                <c:pt idx="194">
                  <c:v>0.59</c:v>
                </c:pt>
                <c:pt idx="195">
                  <c:v>0.88</c:v>
                </c:pt>
                <c:pt idx="196">
                  <c:v>0.88</c:v>
                </c:pt>
                <c:pt idx="197">
                  <c:v>0.86000000000000065</c:v>
                </c:pt>
                <c:pt idx="198">
                  <c:v>0.62000000000000088</c:v>
                </c:pt>
                <c:pt idx="199">
                  <c:v>0.68</c:v>
                </c:pt>
                <c:pt idx="200">
                  <c:v>0.55000000000000004</c:v>
                </c:pt>
                <c:pt idx="201">
                  <c:v>0.61000000000000065</c:v>
                </c:pt>
                <c:pt idx="202">
                  <c:v>0.78</c:v>
                </c:pt>
                <c:pt idx="203">
                  <c:v>0.72000000000000064</c:v>
                </c:pt>
                <c:pt idx="204">
                  <c:v>0.69000000000000061</c:v>
                </c:pt>
                <c:pt idx="205">
                  <c:v>0.56000000000000005</c:v>
                </c:pt>
                <c:pt idx="206">
                  <c:v>0.630000000000001</c:v>
                </c:pt>
                <c:pt idx="207">
                  <c:v>0.51</c:v>
                </c:pt>
                <c:pt idx="208">
                  <c:v>1.37</c:v>
                </c:pt>
                <c:pt idx="209">
                  <c:v>1.07</c:v>
                </c:pt>
                <c:pt idx="210">
                  <c:v>1.01</c:v>
                </c:pt>
                <c:pt idx="211">
                  <c:v>0.52</c:v>
                </c:pt>
                <c:pt idx="212">
                  <c:v>1.1200000000000001</c:v>
                </c:pt>
                <c:pt idx="213">
                  <c:v>0.88</c:v>
                </c:pt>
                <c:pt idx="214">
                  <c:v>0.65000000000000113</c:v>
                </c:pt>
                <c:pt idx="215">
                  <c:v>0.49000000000000032</c:v>
                </c:pt>
                <c:pt idx="216">
                  <c:v>0.53</c:v>
                </c:pt>
                <c:pt idx="217">
                  <c:v>0.62000000000000088</c:v>
                </c:pt>
                <c:pt idx="218">
                  <c:v>0.72000000000000064</c:v>
                </c:pt>
                <c:pt idx="219">
                  <c:v>1.6500000000000001</c:v>
                </c:pt>
                <c:pt idx="220">
                  <c:v>1.34</c:v>
                </c:pt>
                <c:pt idx="221">
                  <c:v>0.61000000000000065</c:v>
                </c:pt>
                <c:pt idx="222">
                  <c:v>0.62000000000000088</c:v>
                </c:pt>
                <c:pt idx="223">
                  <c:v>2.8</c:v>
                </c:pt>
                <c:pt idx="224">
                  <c:v>1.32</c:v>
                </c:pt>
                <c:pt idx="225">
                  <c:v>0.76000000000000101</c:v>
                </c:pt>
                <c:pt idx="226">
                  <c:v>0.9</c:v>
                </c:pt>
                <c:pt idx="227">
                  <c:v>1.57</c:v>
                </c:pt>
                <c:pt idx="228">
                  <c:v>2.0099999999999998</c:v>
                </c:pt>
                <c:pt idx="229">
                  <c:v>1.1700000000000017</c:v>
                </c:pt>
                <c:pt idx="230">
                  <c:v>1.1700000000000017</c:v>
                </c:pt>
                <c:pt idx="231">
                  <c:v>0.93</c:v>
                </c:pt>
                <c:pt idx="232">
                  <c:v>1.1399999999999979</c:v>
                </c:pt>
                <c:pt idx="233">
                  <c:v>1.26</c:v>
                </c:pt>
                <c:pt idx="234">
                  <c:v>2.12</c:v>
                </c:pt>
                <c:pt idx="235">
                  <c:v>1.41</c:v>
                </c:pt>
                <c:pt idx="236">
                  <c:v>1.4</c:v>
                </c:pt>
                <c:pt idx="237">
                  <c:v>1.55</c:v>
                </c:pt>
                <c:pt idx="238">
                  <c:v>1.35</c:v>
                </c:pt>
                <c:pt idx="239">
                  <c:v>0.67000000000000115</c:v>
                </c:pt>
                <c:pt idx="240">
                  <c:v>1.75</c:v>
                </c:pt>
                <c:pt idx="241">
                  <c:v>0.88</c:v>
                </c:pt>
                <c:pt idx="242">
                  <c:v>0.71000000000000063</c:v>
                </c:pt>
                <c:pt idx="243">
                  <c:v>0.71000000000000063</c:v>
                </c:pt>
                <c:pt idx="244">
                  <c:v>1.35</c:v>
                </c:pt>
                <c:pt idx="245">
                  <c:v>1.62</c:v>
                </c:pt>
                <c:pt idx="246">
                  <c:v>0.73000000000000065</c:v>
                </c:pt>
                <c:pt idx="247">
                  <c:v>1.0900000000000001</c:v>
                </c:pt>
                <c:pt idx="248">
                  <c:v>0.87000000000000088</c:v>
                </c:pt>
                <c:pt idx="249">
                  <c:v>1.74</c:v>
                </c:pt>
                <c:pt idx="250">
                  <c:v>1.31</c:v>
                </c:pt>
                <c:pt idx="251">
                  <c:v>3.64</c:v>
                </c:pt>
                <c:pt idx="252">
                  <c:v>0.28000000000000008</c:v>
                </c:pt>
                <c:pt idx="253">
                  <c:v>1.57</c:v>
                </c:pt>
                <c:pt idx="254">
                  <c:v>2.04</c:v>
                </c:pt>
                <c:pt idx="255">
                  <c:v>1.1000000000000001</c:v>
                </c:pt>
                <c:pt idx="256">
                  <c:v>0.79</c:v>
                </c:pt>
                <c:pt idx="257">
                  <c:v>0.78</c:v>
                </c:pt>
                <c:pt idx="258">
                  <c:v>0.67000000000000115</c:v>
                </c:pt>
                <c:pt idx="259">
                  <c:v>0.54</c:v>
                </c:pt>
                <c:pt idx="260">
                  <c:v>1.9000000000000001</c:v>
                </c:pt>
                <c:pt idx="261">
                  <c:v>0.52</c:v>
                </c:pt>
                <c:pt idx="262">
                  <c:v>0.56000000000000005</c:v>
                </c:pt>
                <c:pt idx="263">
                  <c:v>0.37000000000000038</c:v>
                </c:pt>
                <c:pt idx="264">
                  <c:v>0.59</c:v>
                </c:pt>
                <c:pt idx="265">
                  <c:v>0.2</c:v>
                </c:pt>
                <c:pt idx="266">
                  <c:v>0.53</c:v>
                </c:pt>
                <c:pt idx="267">
                  <c:v>0.74000000000000088</c:v>
                </c:pt>
                <c:pt idx="268">
                  <c:v>0.39000000000000051</c:v>
                </c:pt>
                <c:pt idx="269">
                  <c:v>0.24000000000000021</c:v>
                </c:pt>
                <c:pt idx="270">
                  <c:v>0.60000000000000064</c:v>
                </c:pt>
                <c:pt idx="271">
                  <c:v>1.04</c:v>
                </c:pt>
                <c:pt idx="272">
                  <c:v>0.93</c:v>
                </c:pt>
                <c:pt idx="273">
                  <c:v>0.17</c:v>
                </c:pt>
                <c:pt idx="274">
                  <c:v>0.12000000000000002</c:v>
                </c:pt>
                <c:pt idx="275">
                  <c:v>0.31000000000000044</c:v>
                </c:pt>
                <c:pt idx="276">
                  <c:v>0.43000000000000038</c:v>
                </c:pt>
                <c:pt idx="277">
                  <c:v>0.45</c:v>
                </c:pt>
                <c:pt idx="278">
                  <c:v>0.28000000000000008</c:v>
                </c:pt>
                <c:pt idx="279">
                  <c:v>0.91</c:v>
                </c:pt>
                <c:pt idx="280">
                  <c:v>0.67000000000000115</c:v>
                </c:pt>
                <c:pt idx="281">
                  <c:v>0.750000000000001</c:v>
                </c:pt>
                <c:pt idx="282">
                  <c:v>0.45</c:v>
                </c:pt>
                <c:pt idx="283">
                  <c:v>0.33000000000000057</c:v>
                </c:pt>
                <c:pt idx="284">
                  <c:v>6.0000000000000032E-2</c:v>
                </c:pt>
                <c:pt idx="285">
                  <c:v>0.26</c:v>
                </c:pt>
                <c:pt idx="286">
                  <c:v>0.32000000000000051</c:v>
                </c:pt>
                <c:pt idx="287">
                  <c:v>0.3800000000000005</c:v>
                </c:pt>
                <c:pt idx="288">
                  <c:v>0.25</c:v>
                </c:pt>
                <c:pt idx="289">
                  <c:v>0.29000000000000031</c:v>
                </c:pt>
                <c:pt idx="290">
                  <c:v>1.1299999999999979</c:v>
                </c:pt>
                <c:pt idx="291">
                  <c:v>0.2</c:v>
                </c:pt>
                <c:pt idx="292">
                  <c:v>0.59</c:v>
                </c:pt>
                <c:pt idx="293">
                  <c:v>1.1900000000000017</c:v>
                </c:pt>
                <c:pt idx="294">
                  <c:v>0.36000000000000032</c:v>
                </c:pt>
                <c:pt idx="295">
                  <c:v>0.35000000000000031</c:v>
                </c:pt>
                <c:pt idx="296">
                  <c:v>0.18000000000000022</c:v>
                </c:pt>
                <c:pt idx="297">
                  <c:v>0.39000000000000051</c:v>
                </c:pt>
                <c:pt idx="298">
                  <c:v>0.13</c:v>
                </c:pt>
                <c:pt idx="299">
                  <c:v>0.16</c:v>
                </c:pt>
                <c:pt idx="300">
                  <c:v>0.1</c:v>
                </c:pt>
                <c:pt idx="301">
                  <c:v>0.45</c:v>
                </c:pt>
                <c:pt idx="302">
                  <c:v>0.8</c:v>
                </c:pt>
                <c:pt idx="303">
                  <c:v>4.0000000000000022E-2</c:v>
                </c:pt>
                <c:pt idx="304">
                  <c:v>1.0000000000000005E-2</c:v>
                </c:pt>
                <c:pt idx="305">
                  <c:v>0.22</c:v>
                </c:pt>
                <c:pt idx="306">
                  <c:v>0.81</c:v>
                </c:pt>
                <c:pt idx="307">
                  <c:v>3.0000000000000002E-2</c:v>
                </c:pt>
                <c:pt idx="308">
                  <c:v>1.0000000000000005E-2</c:v>
                </c:pt>
                <c:pt idx="309">
                  <c:v>3.0000000000000002E-2</c:v>
                </c:pt>
                <c:pt idx="310">
                  <c:v>6.0000000000000032E-2</c:v>
                </c:pt>
                <c:pt idx="311">
                  <c:v>0.30000000000000032</c:v>
                </c:pt>
                <c:pt idx="312">
                  <c:v>0.1</c:v>
                </c:pt>
                <c:pt idx="313">
                  <c:v>0.13</c:v>
                </c:pt>
                <c:pt idx="314">
                  <c:v>0.92</c:v>
                </c:pt>
                <c:pt idx="315">
                  <c:v>4.0000000000000022E-2</c:v>
                </c:pt>
                <c:pt idx="316">
                  <c:v>1.0000000000000005E-2</c:v>
                </c:pt>
                <c:pt idx="317">
                  <c:v>0</c:v>
                </c:pt>
                <c:pt idx="318">
                  <c:v>2.0000000000000011E-2</c:v>
                </c:pt>
                <c:pt idx="319">
                  <c:v>1.0000000000000005E-2</c:v>
                </c:pt>
                <c:pt idx="320">
                  <c:v>0</c:v>
                </c:pt>
                <c:pt idx="321">
                  <c:v>0.12000000000000002</c:v>
                </c:pt>
                <c:pt idx="322">
                  <c:v>6.0000000000000032E-2</c:v>
                </c:pt>
                <c:pt idx="323">
                  <c:v>0</c:v>
                </c:pt>
                <c:pt idx="324">
                  <c:v>0.11</c:v>
                </c:pt>
                <c:pt idx="325">
                  <c:v>0.14000000000000001</c:v>
                </c:pt>
                <c:pt idx="326">
                  <c:v>0.61000000000000065</c:v>
                </c:pt>
                <c:pt idx="327">
                  <c:v>0.15000000000000022</c:v>
                </c:pt>
                <c:pt idx="328">
                  <c:v>0.05</c:v>
                </c:pt>
                <c:pt idx="329">
                  <c:v>0.29000000000000031</c:v>
                </c:pt>
                <c:pt idx="330">
                  <c:v>0.11</c:v>
                </c:pt>
                <c:pt idx="331">
                  <c:v>7.0000000000000021E-2</c:v>
                </c:pt>
                <c:pt idx="332">
                  <c:v>6.0000000000000032E-2</c:v>
                </c:pt>
                <c:pt idx="333">
                  <c:v>8.0000000000000043E-2</c:v>
                </c:pt>
                <c:pt idx="334">
                  <c:v>3.0000000000000002E-2</c:v>
                </c:pt>
                <c:pt idx="335">
                  <c:v>2.0000000000000011E-2</c:v>
                </c:pt>
                <c:pt idx="336">
                  <c:v>1.0000000000000005E-2</c:v>
                </c:pt>
                <c:pt idx="337">
                  <c:v>6.0000000000000032E-2</c:v>
                </c:pt>
                <c:pt idx="338">
                  <c:v>6.0000000000000032E-2</c:v>
                </c:pt>
                <c:pt idx="339">
                  <c:v>0.11</c:v>
                </c:pt>
                <c:pt idx="340">
                  <c:v>0.05</c:v>
                </c:pt>
                <c:pt idx="341">
                  <c:v>3.0000000000000002E-2</c:v>
                </c:pt>
                <c:pt idx="342">
                  <c:v>7.0000000000000021E-2</c:v>
                </c:pt>
                <c:pt idx="343">
                  <c:v>4.0000000000000022E-2</c:v>
                </c:pt>
                <c:pt idx="344">
                  <c:v>0.2</c:v>
                </c:pt>
                <c:pt idx="345">
                  <c:v>0.05</c:v>
                </c:pt>
                <c:pt idx="346">
                  <c:v>6.0000000000000032E-2</c:v>
                </c:pt>
                <c:pt idx="347">
                  <c:v>0.24000000000000021</c:v>
                </c:pt>
                <c:pt idx="348">
                  <c:v>1.0000000000000005E-2</c:v>
                </c:pt>
                <c:pt idx="349">
                  <c:v>0.1</c:v>
                </c:pt>
                <c:pt idx="350">
                  <c:v>0.05</c:v>
                </c:pt>
              </c:numCache>
            </c:numRef>
          </c:yVal>
        </c:ser>
        <c:axId val="111363584"/>
        <c:axId val="111365504"/>
      </c:scatterChart>
      <c:valAx>
        <c:axId val="111363584"/>
        <c:scaling>
          <c:orientation val="minMax"/>
        </c:scaling>
        <c:axPos val="b"/>
        <c:title>
          <c:tx>
            <c:rich>
              <a:bodyPr/>
              <a:lstStyle/>
              <a:p>
                <a:pPr>
                  <a:defRPr/>
                </a:pPr>
                <a:r>
                  <a:rPr lang="en-US" dirty="0"/>
                  <a:t>Fe %</a:t>
                </a:r>
              </a:p>
            </c:rich>
          </c:tx>
          <c:layout/>
        </c:title>
        <c:numFmt formatCode="General" sourceLinked="1"/>
        <c:tickLblPos val="nextTo"/>
        <c:crossAx val="111365504"/>
        <c:crosses val="autoZero"/>
        <c:crossBetween val="midCat"/>
      </c:valAx>
      <c:valAx>
        <c:axId val="111365504"/>
        <c:scaling>
          <c:orientation val="minMax"/>
        </c:scaling>
        <c:axPos val="l"/>
        <c:majorGridlines/>
        <c:title>
          <c:tx>
            <c:rich>
              <a:bodyPr rot="-5400000" vert="horz"/>
              <a:lstStyle/>
              <a:p>
                <a:pPr>
                  <a:defRPr/>
                </a:pPr>
                <a:r>
                  <a:rPr lang="en-US" dirty="0"/>
                  <a:t>Au ppm</a:t>
                </a:r>
              </a:p>
            </c:rich>
          </c:tx>
          <c:layout/>
        </c:title>
        <c:numFmt formatCode="General" sourceLinked="1"/>
        <c:tickLblPos val="nextTo"/>
        <c:crossAx val="111363584"/>
        <c:crosses val="autoZero"/>
        <c:crossBetween val="midCat"/>
      </c:valAx>
    </c:plotArea>
    <c:legend>
      <c:legendPos val="r"/>
      <c:layout/>
    </c:legend>
    <c:plotVisOnly val="1"/>
  </c:chart>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0.39583</cdr:x>
      <cdr:y>0</cdr:y>
    </cdr:from>
    <cdr:to>
      <cdr:x>0.6375</cdr:x>
      <cdr:y>0.04861</cdr:y>
    </cdr:to>
    <cdr:sp macro="" textlink="">
      <cdr:nvSpPr>
        <cdr:cNvPr id="2" name="TextBox 1"/>
        <cdr:cNvSpPr txBox="1"/>
      </cdr:nvSpPr>
      <cdr:spPr>
        <a:xfrm xmlns:a="http://schemas.openxmlformats.org/drawingml/2006/main">
          <a:off x="1472815" y="0"/>
          <a:ext cx="899212" cy="125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AU" sz="11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309745CC-8E6A-4973-9F27-B43F714E12A6}" type="datetimeFigureOut">
              <a:rPr lang="en-AU" smtClean="0"/>
              <a:pPr/>
              <a:t>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F900F75-C6DC-4430-8935-80502DC3B5AE}" type="slidenum">
              <a:rPr lang="en-AU" smtClean="0"/>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09745CC-8E6A-4973-9F27-B43F714E12A6}" type="datetimeFigureOut">
              <a:rPr lang="en-AU" smtClean="0"/>
              <a:pPr/>
              <a:t>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F900F75-C6DC-4430-8935-80502DC3B5AE}" type="slidenum">
              <a:rPr lang="en-AU" smtClean="0"/>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09745CC-8E6A-4973-9F27-B43F714E12A6}" type="datetimeFigureOut">
              <a:rPr lang="en-AU" smtClean="0"/>
              <a:pPr/>
              <a:t>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F900F75-C6DC-4430-8935-80502DC3B5AE}" type="slidenum">
              <a:rPr lang="en-AU" smtClean="0"/>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309745CC-8E6A-4973-9F27-B43F714E12A6}" type="datetimeFigureOut">
              <a:rPr lang="en-AU" smtClean="0"/>
              <a:pPr/>
              <a:t>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F900F75-C6DC-4430-8935-80502DC3B5AE}" type="slidenum">
              <a:rPr lang="en-AU" smtClean="0"/>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9745CC-8E6A-4973-9F27-B43F714E12A6}" type="datetimeFigureOut">
              <a:rPr lang="en-AU" smtClean="0"/>
              <a:pPr/>
              <a:t>3/09/2013</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8F900F75-C6DC-4430-8935-80502DC3B5AE}" type="slidenum">
              <a:rPr lang="en-AU" smtClean="0"/>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309745CC-8E6A-4973-9F27-B43F714E12A6}" type="datetimeFigureOut">
              <a:rPr lang="en-AU" smtClean="0"/>
              <a:pPr/>
              <a:t>3/09/2013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F900F75-C6DC-4430-8935-80502DC3B5AE}" type="slidenum">
              <a:rPr lang="en-AU" smtClean="0"/>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309745CC-8E6A-4973-9F27-B43F714E12A6}" type="datetimeFigureOut">
              <a:rPr lang="en-AU" smtClean="0"/>
              <a:pPr/>
              <a:t>3/09/2013</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8F900F75-C6DC-4430-8935-80502DC3B5AE}" type="slidenum">
              <a:rPr lang="en-AU" smtClean="0"/>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309745CC-8E6A-4973-9F27-B43F714E12A6}" type="datetimeFigureOut">
              <a:rPr lang="en-AU" smtClean="0"/>
              <a:pPr/>
              <a:t>3/09/2013</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F900F75-C6DC-4430-8935-80502DC3B5AE}" type="slidenum">
              <a:rPr lang="en-AU" smtClean="0"/>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9745CC-8E6A-4973-9F27-B43F714E12A6}" type="datetimeFigureOut">
              <a:rPr lang="en-AU" smtClean="0"/>
              <a:pPr/>
              <a:t>3/09/2013</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8F900F75-C6DC-4430-8935-80502DC3B5AE}" type="slidenum">
              <a:rPr lang="en-AU" smtClean="0"/>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745CC-8E6A-4973-9F27-B43F714E12A6}" type="datetimeFigureOut">
              <a:rPr lang="en-AU" smtClean="0"/>
              <a:pPr/>
              <a:t>3/09/2013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F900F75-C6DC-4430-8935-80502DC3B5AE}" type="slidenum">
              <a:rPr lang="en-AU" smtClean="0"/>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9745CC-8E6A-4973-9F27-B43F714E12A6}" type="datetimeFigureOut">
              <a:rPr lang="en-AU" smtClean="0"/>
              <a:pPr/>
              <a:t>3/09/2013</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8F900F75-C6DC-4430-8935-80502DC3B5AE}" type="slidenum">
              <a:rPr lang="en-AU" smtClean="0"/>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9745CC-8E6A-4973-9F27-B43F714E12A6}" type="datetimeFigureOut">
              <a:rPr lang="en-AU" smtClean="0"/>
              <a:pPr/>
              <a:t>3/09/2013</a:t>
            </a:fld>
            <a:endParaRPr lang="en-AU"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900F75-C6DC-4430-8935-80502DC3B5AE}" type="slidenum">
              <a:rPr lang="en-AU" smtClean="0"/>
              <a:pPr/>
              <a:t>‹#›</a:t>
            </a:fld>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1247" t="20862" r="31192" b="37105"/>
          <a:stretch/>
        </p:blipFill>
        <p:spPr bwMode="auto">
          <a:xfrm>
            <a:off x="2051720" y="404664"/>
            <a:ext cx="5256584" cy="2206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Logo2.tif"/>
          <p:cNvPicPr>
            <a:picLocks noChangeAspect="1"/>
          </p:cNvPicPr>
          <p:nvPr/>
        </p:nvPicPr>
        <p:blipFill>
          <a:blip r:embed="rId3" cstate="print"/>
          <a:stretch>
            <a:fillRect/>
          </a:stretch>
        </p:blipFill>
        <p:spPr>
          <a:xfrm>
            <a:off x="683568" y="5157192"/>
            <a:ext cx="1440159" cy="1459087"/>
          </a:xfrm>
          <a:prstGeom prst="rect">
            <a:avLst/>
          </a:prstGeom>
        </p:spPr>
      </p:pic>
      <p:sp>
        <p:nvSpPr>
          <p:cNvPr id="6" name="TextBox 5"/>
          <p:cNvSpPr txBox="1"/>
          <p:nvPr/>
        </p:nvSpPr>
        <p:spPr>
          <a:xfrm>
            <a:off x="827584" y="2708920"/>
            <a:ext cx="7272808" cy="1754326"/>
          </a:xfrm>
          <a:prstGeom prst="rect">
            <a:avLst/>
          </a:prstGeom>
          <a:noFill/>
        </p:spPr>
        <p:txBody>
          <a:bodyPr wrap="square" rtlCol="0">
            <a:spAutoFit/>
          </a:bodyPr>
          <a:lstStyle/>
          <a:p>
            <a:pPr algn="ctr"/>
            <a:r>
              <a:rPr lang="en-AU" sz="3600" dirty="0" smtClean="0">
                <a:latin typeface="Arial" pitchFamily="34" charset="0"/>
                <a:cs typeface="Arial" pitchFamily="34" charset="0"/>
              </a:rPr>
              <a:t>The HOBBS gold deposit at Mt Adrah: shaping up a major gold resource</a:t>
            </a:r>
            <a:endParaRPr lang="en-AU" sz="36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23928" y="548680"/>
            <a:ext cx="4572000" cy="1077218"/>
          </a:xfrm>
          <a:prstGeom prst="rect">
            <a:avLst/>
          </a:prstGeom>
        </p:spPr>
        <p:txBody>
          <a:bodyPr>
            <a:spAutoFit/>
          </a:bodyPr>
          <a:lstStyle/>
          <a:p>
            <a:r>
              <a:rPr lang="en-AU" sz="3200" dirty="0" smtClean="0">
                <a:latin typeface="Arial" pitchFamily="34" charset="0"/>
                <a:cs typeface="Arial" pitchFamily="34" charset="0"/>
              </a:rPr>
              <a:t>Hobbs: alteration of the quartz monzodiorite</a:t>
            </a:r>
            <a:endParaRPr lang="en-AU" sz="3200" dirty="0">
              <a:latin typeface="Arial" pitchFamily="34" charset="0"/>
              <a:cs typeface="Arial" pitchFamily="34" charset="0"/>
            </a:endParaRPr>
          </a:p>
        </p:txBody>
      </p:sp>
      <p:pic>
        <p:nvPicPr>
          <p:cNvPr id="3" name="Picture 2"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Img14.jpg"/>
          <p:cNvPicPr>
            <a:picLocks noChangeAspect="1"/>
          </p:cNvPicPr>
          <p:nvPr/>
        </p:nvPicPr>
        <p:blipFill>
          <a:blip r:embed="rId3" cstate="print"/>
          <a:stretch>
            <a:fillRect/>
          </a:stretch>
        </p:blipFill>
        <p:spPr>
          <a:xfrm>
            <a:off x="251520" y="1556792"/>
            <a:ext cx="2915815" cy="2186862"/>
          </a:xfrm>
          <a:prstGeom prst="rect">
            <a:avLst/>
          </a:prstGeom>
        </p:spPr>
      </p:pic>
      <p:pic>
        <p:nvPicPr>
          <p:cNvPr id="5" name="Picture 4" descr="img15.jpg"/>
          <p:cNvPicPr>
            <a:picLocks noChangeAspect="1"/>
          </p:cNvPicPr>
          <p:nvPr/>
        </p:nvPicPr>
        <p:blipFill>
          <a:blip r:embed="rId4" cstate="print"/>
          <a:stretch>
            <a:fillRect/>
          </a:stretch>
        </p:blipFill>
        <p:spPr>
          <a:xfrm>
            <a:off x="2843808" y="3068960"/>
            <a:ext cx="2808312" cy="2106234"/>
          </a:xfrm>
          <a:prstGeom prst="rect">
            <a:avLst/>
          </a:prstGeom>
        </p:spPr>
      </p:pic>
      <p:pic>
        <p:nvPicPr>
          <p:cNvPr id="6" name="Picture 5" descr="img19.jpg"/>
          <p:cNvPicPr>
            <a:picLocks noChangeAspect="1"/>
          </p:cNvPicPr>
          <p:nvPr/>
        </p:nvPicPr>
        <p:blipFill>
          <a:blip r:embed="rId5" cstate="print"/>
          <a:stretch>
            <a:fillRect/>
          </a:stretch>
        </p:blipFill>
        <p:spPr>
          <a:xfrm>
            <a:off x="5508104" y="4581128"/>
            <a:ext cx="2747797" cy="2060848"/>
          </a:xfrm>
          <a:prstGeom prst="rect">
            <a:avLst/>
          </a:prstGeom>
        </p:spPr>
      </p:pic>
      <p:sp>
        <p:nvSpPr>
          <p:cNvPr id="7" name="TextBox 6"/>
          <p:cNvSpPr txBox="1"/>
          <p:nvPr/>
        </p:nvSpPr>
        <p:spPr>
          <a:xfrm>
            <a:off x="179512" y="1052736"/>
            <a:ext cx="3240360" cy="461665"/>
          </a:xfrm>
          <a:prstGeom prst="rect">
            <a:avLst/>
          </a:prstGeom>
          <a:noFill/>
        </p:spPr>
        <p:txBody>
          <a:bodyPr wrap="square" rtlCol="0">
            <a:spAutoFit/>
          </a:bodyPr>
          <a:lstStyle/>
          <a:p>
            <a:r>
              <a:rPr lang="en-AU" sz="2400" dirty="0" smtClean="0">
                <a:latin typeface="Times New Roman" pitchFamily="18" charset="0"/>
                <a:cs typeface="Times New Roman" pitchFamily="18" charset="0"/>
              </a:rPr>
              <a:t>Intense phyllic alteration</a:t>
            </a:r>
            <a:endParaRPr lang="en-AU" sz="2400" dirty="0">
              <a:latin typeface="Times New Roman" pitchFamily="18" charset="0"/>
              <a:cs typeface="Times New Roman" pitchFamily="18" charset="0"/>
            </a:endParaRPr>
          </a:p>
        </p:txBody>
      </p:sp>
      <p:sp>
        <p:nvSpPr>
          <p:cNvPr id="8" name="TextBox 7"/>
          <p:cNvSpPr txBox="1"/>
          <p:nvPr/>
        </p:nvSpPr>
        <p:spPr>
          <a:xfrm>
            <a:off x="3347864" y="1916832"/>
            <a:ext cx="3960440" cy="1200329"/>
          </a:xfrm>
          <a:prstGeom prst="rect">
            <a:avLst/>
          </a:prstGeom>
          <a:noFill/>
        </p:spPr>
        <p:txBody>
          <a:bodyPr wrap="square" rtlCol="0">
            <a:spAutoFit/>
          </a:bodyPr>
          <a:lstStyle/>
          <a:p>
            <a:r>
              <a:rPr lang="en-AU" dirty="0" smtClean="0">
                <a:latin typeface="Times New Roman" pitchFamily="18" charset="0"/>
                <a:cs typeface="Times New Roman" pitchFamily="18" charset="0"/>
              </a:rPr>
              <a:t>Almost complete destruction of feldspars, replacement of </a:t>
            </a:r>
            <a:r>
              <a:rPr lang="en-AU" dirty="0" smtClean="0">
                <a:latin typeface="Times New Roman" pitchFamily="18" charset="0"/>
                <a:cs typeface="Times New Roman" pitchFamily="18" charset="0"/>
              </a:rPr>
              <a:t>biotite </a:t>
            </a:r>
            <a:r>
              <a:rPr lang="en-AU" dirty="0" smtClean="0">
                <a:latin typeface="Times New Roman" pitchFamily="18" charset="0"/>
                <a:cs typeface="Times New Roman" pitchFamily="18" charset="0"/>
              </a:rPr>
              <a:t>by chlorite and hematite, growth of py, asp, and gold present.</a:t>
            </a:r>
            <a:endParaRPr lang="en-AU" dirty="0">
              <a:latin typeface="Times New Roman" pitchFamily="18" charset="0"/>
              <a:cs typeface="Times New Roman" pitchFamily="18" charset="0"/>
            </a:endParaRPr>
          </a:p>
        </p:txBody>
      </p:sp>
      <p:sp>
        <p:nvSpPr>
          <p:cNvPr id="9" name="TextBox 8"/>
          <p:cNvSpPr txBox="1"/>
          <p:nvPr/>
        </p:nvSpPr>
        <p:spPr>
          <a:xfrm>
            <a:off x="5868144" y="3284984"/>
            <a:ext cx="2664296" cy="1200329"/>
          </a:xfrm>
          <a:prstGeom prst="rect">
            <a:avLst/>
          </a:prstGeom>
          <a:noFill/>
        </p:spPr>
        <p:txBody>
          <a:bodyPr wrap="square" rtlCol="0">
            <a:spAutoFit/>
          </a:bodyPr>
          <a:lstStyle/>
          <a:p>
            <a:r>
              <a:rPr lang="en-AU" dirty="0" smtClean="0"/>
              <a:t>Almost complete replacement of zoned </a:t>
            </a:r>
            <a:r>
              <a:rPr lang="en-AU" dirty="0" smtClean="0"/>
              <a:t>plagioclase </a:t>
            </a:r>
            <a:r>
              <a:rPr lang="en-AU" dirty="0" smtClean="0"/>
              <a:t>by sericite and chlorite</a:t>
            </a:r>
            <a:endParaRPr lang="en-AU" dirty="0"/>
          </a:p>
        </p:txBody>
      </p:sp>
      <p:cxnSp>
        <p:nvCxnSpPr>
          <p:cNvPr id="11" name="Straight Arrow Connector 10"/>
          <p:cNvCxnSpPr/>
          <p:nvPr/>
        </p:nvCxnSpPr>
        <p:spPr>
          <a:xfrm flipH="1">
            <a:off x="6804248" y="4365104"/>
            <a:ext cx="72008" cy="57606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499992" y="3284984"/>
            <a:ext cx="1224136" cy="369332"/>
          </a:xfrm>
          <a:prstGeom prst="rect">
            <a:avLst/>
          </a:prstGeom>
          <a:noFill/>
        </p:spPr>
        <p:txBody>
          <a:bodyPr wrap="square" rtlCol="0">
            <a:spAutoFit/>
          </a:bodyPr>
          <a:lstStyle/>
          <a:p>
            <a:r>
              <a:rPr lang="en-AU" dirty="0" smtClean="0"/>
              <a:t>Py and asp</a:t>
            </a:r>
            <a:endParaRPr lang="en-AU" dirty="0"/>
          </a:p>
        </p:txBody>
      </p:sp>
      <p:sp>
        <p:nvSpPr>
          <p:cNvPr id="13" name="TextBox 12"/>
          <p:cNvSpPr txBox="1"/>
          <p:nvPr/>
        </p:nvSpPr>
        <p:spPr>
          <a:xfrm>
            <a:off x="4067944" y="3140968"/>
            <a:ext cx="720080" cy="369332"/>
          </a:xfrm>
          <a:prstGeom prst="rect">
            <a:avLst/>
          </a:prstGeom>
          <a:noFill/>
        </p:spPr>
        <p:txBody>
          <a:bodyPr wrap="square" rtlCol="0">
            <a:spAutoFit/>
          </a:bodyPr>
          <a:lstStyle/>
          <a:p>
            <a:r>
              <a:rPr lang="en-AU" dirty="0" smtClean="0"/>
              <a:t>Au</a:t>
            </a:r>
            <a:endParaRPr lang="en-AU" dirty="0"/>
          </a:p>
        </p:txBody>
      </p:sp>
      <p:cxnSp>
        <p:nvCxnSpPr>
          <p:cNvPr id="15" name="Straight Arrow Connector 14"/>
          <p:cNvCxnSpPr/>
          <p:nvPr/>
        </p:nvCxnSpPr>
        <p:spPr>
          <a:xfrm flipH="1">
            <a:off x="4211960" y="3645024"/>
            <a:ext cx="360040" cy="720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572000" y="3645024"/>
            <a:ext cx="216024" cy="4320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755576" y="2348880"/>
            <a:ext cx="792088" cy="369332"/>
          </a:xfrm>
          <a:prstGeom prst="rect">
            <a:avLst/>
          </a:prstGeom>
          <a:noFill/>
        </p:spPr>
        <p:txBody>
          <a:bodyPr wrap="square" rtlCol="0">
            <a:spAutoFit/>
          </a:bodyPr>
          <a:lstStyle/>
          <a:p>
            <a:r>
              <a:rPr lang="en-AU" dirty="0" smtClean="0">
                <a:solidFill>
                  <a:srgbClr val="FFFF00"/>
                </a:solidFill>
              </a:rPr>
              <a:t>Chl</a:t>
            </a:r>
            <a:endParaRPr lang="en-AU" dirty="0">
              <a:solidFill>
                <a:srgbClr val="FFFF00"/>
              </a:solidFill>
            </a:endParaRPr>
          </a:p>
        </p:txBody>
      </p:sp>
      <p:sp>
        <p:nvSpPr>
          <p:cNvPr id="19" name="TextBox 18"/>
          <p:cNvSpPr txBox="1"/>
          <p:nvPr/>
        </p:nvSpPr>
        <p:spPr>
          <a:xfrm>
            <a:off x="1043608" y="2996952"/>
            <a:ext cx="936104" cy="369332"/>
          </a:xfrm>
          <a:prstGeom prst="rect">
            <a:avLst/>
          </a:prstGeom>
          <a:noFill/>
        </p:spPr>
        <p:txBody>
          <a:bodyPr wrap="square" rtlCol="0">
            <a:spAutoFit/>
          </a:bodyPr>
          <a:lstStyle/>
          <a:p>
            <a:r>
              <a:rPr lang="en-AU" dirty="0" smtClean="0">
                <a:solidFill>
                  <a:srgbClr val="FFFF00"/>
                </a:solidFill>
              </a:rPr>
              <a:t>CaCO3</a:t>
            </a:r>
            <a:endParaRPr lang="en-AU" dirty="0">
              <a:solidFill>
                <a:srgbClr val="FFFF00"/>
              </a:solidFill>
            </a:endParaRPr>
          </a:p>
        </p:txBody>
      </p:sp>
      <p:cxnSp>
        <p:nvCxnSpPr>
          <p:cNvPr id="21" name="Straight Arrow Connector 20"/>
          <p:cNvCxnSpPr>
            <a:stCxn id="19" idx="1"/>
          </p:cNvCxnSpPr>
          <p:nvPr/>
        </p:nvCxnSpPr>
        <p:spPr>
          <a:xfrm flipH="1" flipV="1">
            <a:off x="827584" y="3140968"/>
            <a:ext cx="216024" cy="406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539552" y="2276872"/>
            <a:ext cx="144016"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316416" y="5013176"/>
            <a:ext cx="827584" cy="369332"/>
          </a:xfrm>
          <a:prstGeom prst="rect">
            <a:avLst/>
          </a:prstGeom>
          <a:noFill/>
        </p:spPr>
        <p:txBody>
          <a:bodyPr wrap="square" rtlCol="0">
            <a:spAutoFit/>
          </a:bodyPr>
          <a:lstStyle/>
          <a:p>
            <a:r>
              <a:rPr lang="en-AU" dirty="0" smtClean="0"/>
              <a:t>Albite</a:t>
            </a:r>
            <a:endParaRPr lang="en-AU" dirty="0"/>
          </a:p>
        </p:txBody>
      </p:sp>
      <p:cxnSp>
        <p:nvCxnSpPr>
          <p:cNvPr id="24" name="Straight Arrow Connector 23"/>
          <p:cNvCxnSpPr/>
          <p:nvPr/>
        </p:nvCxnSpPr>
        <p:spPr>
          <a:xfrm flipH="1">
            <a:off x="8028384" y="5373216"/>
            <a:ext cx="360040" cy="2880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rotWithShape="1">
          <a:blip r:embed="rId2" cstate="print">
            <a:extLst>
              <a:ext uri="{28A0092B-C50C-407E-A947-70E740481C1C}">
                <a14:useLocalDpi xmlns:a14="http://schemas.microsoft.com/office/drawing/2010/main" xmlns="" xmlns:lc="http://schemas.openxmlformats.org/drawingml/2006/lockedCanvas" val="0"/>
              </a:ext>
            </a:extLst>
          </a:blip>
          <a:srcRect l="4971" t="26580" r="4083" b="31753"/>
          <a:stretch/>
        </p:blipFill>
        <p:spPr bwMode="auto">
          <a:xfrm>
            <a:off x="4644008" y="2780928"/>
            <a:ext cx="4105656" cy="1560983"/>
          </a:xfrm>
          <a:prstGeom prst="rect">
            <a:avLst/>
          </a:prstGeom>
          <a:noFill/>
          <a:ln>
            <a:noFill/>
          </a:ln>
          <a:extLst>
            <a:ext uri="{909E8E84-426E-40DD-AFC4-6F175D3DCCD1}">
              <a14:hiddenFill xmlns:a14="http://schemas.microsoft.com/office/drawing/2010/main" xmlns="" xmlns:lc="http://schemas.openxmlformats.org/drawingml/2006/lockedCanvas">
                <a:solidFill>
                  <a:schemeClr val="accent1"/>
                </a:solidFill>
              </a14:hiddenFill>
            </a:ext>
            <a:ext uri="{91240B29-F687-4F45-9708-019B960494DF}">
              <a14:hiddenLine xmlns:a14="http://schemas.microsoft.com/office/drawing/2010/main" xmlns="" xmlns:lc="http://schemas.openxmlformats.org/drawingml/2006/lockedCanvas" w="9525">
                <a:solidFill>
                  <a:schemeClr val="tx1"/>
                </a:solidFill>
                <a:miter lim="800000"/>
                <a:headEnd/>
                <a:tailEnd/>
              </a14:hiddenLine>
            </a:ext>
          </a:extLst>
        </p:spPr>
      </p:pic>
      <p:sp>
        <p:nvSpPr>
          <p:cNvPr id="3" name="Rectangle 2"/>
          <p:cNvSpPr/>
          <p:nvPr/>
        </p:nvSpPr>
        <p:spPr>
          <a:xfrm>
            <a:off x="4716016" y="4725144"/>
            <a:ext cx="3140603" cy="646331"/>
          </a:xfrm>
          <a:prstGeom prst="rect">
            <a:avLst/>
          </a:prstGeom>
        </p:spPr>
        <p:txBody>
          <a:bodyPr wrap="none">
            <a:spAutoFit/>
          </a:bodyPr>
          <a:lstStyle/>
          <a:p>
            <a:r>
              <a:rPr lang="en-AU" dirty="0" smtClean="0">
                <a:latin typeface="Times New Roman" pitchFamily="18" charset="0"/>
                <a:cs typeface="Times New Roman" pitchFamily="18" charset="0"/>
              </a:rPr>
              <a:t>Free gold in quartz </a:t>
            </a:r>
            <a:r>
              <a:rPr lang="en-AU" dirty="0" smtClean="0">
                <a:latin typeface="Times New Roman" pitchFamily="18" charset="0"/>
                <a:cs typeface="Times New Roman" pitchFamily="18" charset="0"/>
              </a:rPr>
              <a:t>vein in core,</a:t>
            </a:r>
          </a:p>
          <a:p>
            <a:r>
              <a:rPr lang="en-AU" dirty="0" smtClean="0">
                <a:latin typeface="Times New Roman" pitchFamily="18" charset="0"/>
                <a:cs typeface="Times New Roman" pitchFamily="18" charset="0"/>
              </a:rPr>
              <a:t> </a:t>
            </a:r>
            <a:r>
              <a:rPr lang="en-AU" dirty="0" smtClean="0">
                <a:latin typeface="Times New Roman" pitchFamily="18" charset="0"/>
                <a:cs typeface="Times New Roman" pitchFamily="18" charset="0"/>
              </a:rPr>
              <a:t>Hobbs </a:t>
            </a:r>
            <a:r>
              <a:rPr lang="en-AU" dirty="0" smtClean="0">
                <a:latin typeface="Times New Roman" pitchFamily="18" charset="0"/>
                <a:cs typeface="Times New Roman" pitchFamily="18" charset="0"/>
              </a:rPr>
              <a:t>deposit</a:t>
            </a:r>
            <a:r>
              <a:rPr lang="en-AU" dirty="0" smtClean="0">
                <a:latin typeface="Arial" pitchFamily="34" charset="0"/>
                <a:cs typeface="Arial" pitchFamily="34" charset="0"/>
              </a:rPr>
              <a:t>.</a:t>
            </a:r>
            <a:endParaRPr lang="en-AU" dirty="0">
              <a:latin typeface="Arial" pitchFamily="34" charset="0"/>
              <a:cs typeface="Arial" pitchFamily="34" charset="0"/>
            </a:endParaRPr>
          </a:p>
        </p:txBody>
      </p:sp>
      <p:pic>
        <p:nvPicPr>
          <p:cNvPr id="4" name="Picture 3" descr="SGCL Letterhead DD0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1979712" y="548680"/>
            <a:ext cx="4248472" cy="523220"/>
          </a:xfrm>
          <a:prstGeom prst="rect">
            <a:avLst/>
          </a:prstGeom>
          <a:noFill/>
        </p:spPr>
        <p:txBody>
          <a:bodyPr wrap="square" rtlCol="0">
            <a:spAutoFit/>
          </a:bodyPr>
          <a:lstStyle/>
          <a:p>
            <a:r>
              <a:rPr lang="en-AU" sz="2800" dirty="0" smtClean="0">
                <a:latin typeface="Arial" pitchFamily="34" charset="0"/>
                <a:cs typeface="Arial" pitchFamily="34" charset="0"/>
              </a:rPr>
              <a:t>Hobbs mineralisation</a:t>
            </a:r>
            <a:endParaRPr lang="en-AU" sz="2800" dirty="0">
              <a:latin typeface="Arial" pitchFamily="34" charset="0"/>
              <a:cs typeface="Arial" pitchFamily="34" charset="0"/>
            </a:endParaRPr>
          </a:p>
        </p:txBody>
      </p:sp>
      <p:sp>
        <p:nvSpPr>
          <p:cNvPr id="9" name="TextBox 8"/>
          <p:cNvSpPr txBox="1"/>
          <p:nvPr/>
        </p:nvSpPr>
        <p:spPr>
          <a:xfrm>
            <a:off x="683568" y="1700808"/>
            <a:ext cx="3600400" cy="4708981"/>
          </a:xfrm>
          <a:prstGeom prst="rect">
            <a:avLst/>
          </a:prstGeom>
          <a:noFill/>
        </p:spPr>
        <p:txBody>
          <a:bodyPr wrap="square" rtlCol="0">
            <a:spAutoFit/>
          </a:bodyPr>
          <a:lstStyle/>
          <a:p>
            <a:pPr>
              <a:buFont typeface="Arial" pitchFamily="34" charset="0"/>
              <a:buChar char="•"/>
            </a:pPr>
            <a:r>
              <a:rPr lang="en-AU" sz="2000" dirty="0">
                <a:latin typeface="Times New Roman" pitchFamily="18" charset="0"/>
                <a:cs typeface="Times New Roman" pitchFamily="18" charset="0"/>
              </a:rPr>
              <a:t> </a:t>
            </a:r>
            <a:r>
              <a:rPr lang="en-AU" sz="2000" dirty="0" smtClean="0">
                <a:latin typeface="Times New Roman" pitchFamily="18" charset="0"/>
                <a:cs typeface="Times New Roman" pitchFamily="18" charset="0"/>
              </a:rPr>
              <a:t>At least 10% of the gold in Hobbs is free gold, some of which is in quartz veins.</a:t>
            </a:r>
          </a:p>
          <a:p>
            <a:pPr>
              <a:buFont typeface="Arial" pitchFamily="34" charset="0"/>
              <a:buChar char="•"/>
            </a:pPr>
            <a:r>
              <a:rPr lang="en-AU" sz="2000" dirty="0" smtClean="0">
                <a:latin typeface="Times New Roman" pitchFamily="18" charset="0"/>
                <a:cs typeface="Times New Roman" pitchFamily="18" charset="0"/>
              </a:rPr>
              <a:t>The remainder is very fine, in arsenopyrite and pyrite.</a:t>
            </a:r>
          </a:p>
          <a:p>
            <a:pPr>
              <a:buFont typeface="Arial" pitchFamily="34" charset="0"/>
              <a:buChar char="•"/>
            </a:pPr>
            <a:r>
              <a:rPr lang="en-AU" sz="2000" dirty="0" smtClean="0">
                <a:latin typeface="Times New Roman" pitchFamily="18" charset="0"/>
                <a:cs typeface="Times New Roman" pitchFamily="18" charset="0"/>
              </a:rPr>
              <a:t>Metallurgical testing to date indicates a high grade sulphide concentrate containing &lt;10% As and &gt;20ppm Au is readily obtained with a recovery of 95% of the gold.</a:t>
            </a:r>
          </a:p>
          <a:p>
            <a:pPr>
              <a:buFont typeface="Arial" pitchFamily="34" charset="0"/>
              <a:buChar char="•"/>
            </a:pPr>
            <a:r>
              <a:rPr lang="en-AU" sz="2000" dirty="0" smtClean="0">
                <a:latin typeface="Times New Roman" pitchFamily="18" charset="0"/>
                <a:cs typeface="Times New Roman" pitchFamily="18" charset="0"/>
              </a:rPr>
              <a:t>Testing indicates the concentrate is amenable to BIOX® treatment and an overall gold recovery of &gt;91% is achievable.</a:t>
            </a:r>
            <a:endParaRPr lang="en-A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3768" y="476672"/>
            <a:ext cx="6048672" cy="584775"/>
          </a:xfrm>
          <a:prstGeom prst="rect">
            <a:avLst/>
          </a:prstGeom>
          <a:noFill/>
        </p:spPr>
        <p:txBody>
          <a:bodyPr wrap="square" rtlCol="0">
            <a:spAutoFit/>
          </a:bodyPr>
          <a:lstStyle/>
          <a:p>
            <a:r>
              <a:rPr lang="en-AU" sz="3200" dirty="0" smtClean="0">
                <a:latin typeface="Arial" pitchFamily="34" charset="0"/>
                <a:cs typeface="Arial" pitchFamily="34" charset="0"/>
              </a:rPr>
              <a:t>Hobbs mineralisation</a:t>
            </a:r>
            <a:endParaRPr lang="en-AU" sz="3200" dirty="0">
              <a:latin typeface="Arial" pitchFamily="34" charset="0"/>
              <a:cs typeface="Arial" pitchFamily="34" charset="0"/>
            </a:endParaRPr>
          </a:p>
        </p:txBody>
      </p:sp>
      <p:pic>
        <p:nvPicPr>
          <p:cNvPr id="3" name="Picture 2"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descr="img16.jpg"/>
          <p:cNvPicPr>
            <a:picLocks noChangeAspect="1"/>
          </p:cNvPicPr>
          <p:nvPr/>
        </p:nvPicPr>
        <p:blipFill>
          <a:blip r:embed="rId3" cstate="print"/>
          <a:stretch>
            <a:fillRect/>
          </a:stretch>
        </p:blipFill>
        <p:spPr>
          <a:xfrm>
            <a:off x="395536" y="1196752"/>
            <a:ext cx="2963821" cy="2222866"/>
          </a:xfrm>
          <a:prstGeom prst="rect">
            <a:avLst/>
          </a:prstGeom>
        </p:spPr>
      </p:pic>
      <p:pic>
        <p:nvPicPr>
          <p:cNvPr id="6" name="Picture 5" descr="img18.jpg"/>
          <p:cNvPicPr>
            <a:picLocks noChangeAspect="1"/>
          </p:cNvPicPr>
          <p:nvPr/>
        </p:nvPicPr>
        <p:blipFill>
          <a:blip r:embed="rId4" cstate="print"/>
          <a:stretch>
            <a:fillRect/>
          </a:stretch>
        </p:blipFill>
        <p:spPr>
          <a:xfrm>
            <a:off x="1619672" y="2780928"/>
            <a:ext cx="2880320" cy="2160240"/>
          </a:xfrm>
          <a:prstGeom prst="rect">
            <a:avLst/>
          </a:prstGeom>
        </p:spPr>
      </p:pic>
      <p:sp>
        <p:nvSpPr>
          <p:cNvPr id="8" name="TextBox 7"/>
          <p:cNvSpPr txBox="1"/>
          <p:nvPr/>
        </p:nvSpPr>
        <p:spPr>
          <a:xfrm>
            <a:off x="3635896" y="1196752"/>
            <a:ext cx="4752528" cy="1631216"/>
          </a:xfrm>
          <a:prstGeom prst="rect">
            <a:avLst/>
          </a:prstGeom>
          <a:noFill/>
        </p:spPr>
        <p:txBody>
          <a:bodyPr wrap="square" rtlCol="0">
            <a:spAutoFit/>
          </a:bodyPr>
          <a:lstStyle/>
          <a:p>
            <a:r>
              <a:rPr lang="en-AU" sz="2000" dirty="0" smtClean="0">
                <a:latin typeface="Times New Roman" pitchFamily="18" charset="0"/>
                <a:cs typeface="Times New Roman" pitchFamily="18" charset="0"/>
              </a:rPr>
              <a:t>The pipe is a crackle breccia with fracture spacing &lt;10mm. Some sulphides occur along fractures, fractures are healed with chlorite, sericite, carbonate and red ?Fe oxide. </a:t>
            </a:r>
            <a:endParaRPr lang="en-AU" sz="2000" dirty="0">
              <a:latin typeface="Times New Roman" pitchFamily="18" charset="0"/>
              <a:cs typeface="Times New Roman" pitchFamily="18" charset="0"/>
            </a:endParaRPr>
          </a:p>
        </p:txBody>
      </p:sp>
      <p:sp>
        <p:nvSpPr>
          <p:cNvPr id="10" name="TextBox 9"/>
          <p:cNvSpPr txBox="1"/>
          <p:nvPr/>
        </p:nvSpPr>
        <p:spPr>
          <a:xfrm>
            <a:off x="1043608" y="5805264"/>
            <a:ext cx="4104456" cy="707886"/>
          </a:xfrm>
          <a:prstGeom prst="rect">
            <a:avLst/>
          </a:prstGeom>
          <a:noFill/>
        </p:spPr>
        <p:txBody>
          <a:bodyPr wrap="square" rtlCol="0">
            <a:spAutoFit/>
          </a:bodyPr>
          <a:lstStyle/>
          <a:p>
            <a:r>
              <a:rPr lang="en-AU" sz="2000" dirty="0" smtClean="0">
                <a:latin typeface="Times New Roman" pitchFamily="18" charset="0"/>
                <a:cs typeface="Times New Roman" pitchFamily="18" charset="0"/>
              </a:rPr>
              <a:t>Gold occurs </a:t>
            </a:r>
            <a:r>
              <a:rPr lang="en-AU" sz="2000" dirty="0" smtClean="0">
                <a:latin typeface="Times New Roman" pitchFamily="18" charset="0"/>
                <a:cs typeface="Times New Roman" pitchFamily="18" charset="0"/>
              </a:rPr>
              <a:t>in pyrite, arsenopyrite,  </a:t>
            </a:r>
            <a:r>
              <a:rPr lang="en-AU" sz="2000" dirty="0" smtClean="0">
                <a:latin typeface="Times New Roman" pitchFamily="18" charset="0"/>
                <a:cs typeface="Times New Roman" pitchFamily="18" charset="0"/>
              </a:rPr>
              <a:t>quartz </a:t>
            </a:r>
            <a:r>
              <a:rPr lang="en-AU" sz="2000" dirty="0" smtClean="0">
                <a:latin typeface="Times New Roman" pitchFamily="18" charset="0"/>
                <a:cs typeface="Times New Roman" pitchFamily="18" charset="0"/>
              </a:rPr>
              <a:t>veins</a:t>
            </a:r>
            <a:r>
              <a:rPr lang="en-AU" sz="2000" dirty="0" smtClean="0">
                <a:latin typeface="Times New Roman" pitchFamily="18" charset="0"/>
                <a:cs typeface="Times New Roman" pitchFamily="18" charset="0"/>
              </a:rPr>
              <a:t> </a:t>
            </a:r>
            <a:r>
              <a:rPr lang="en-AU" sz="2000" dirty="0" smtClean="0">
                <a:latin typeface="Times New Roman" pitchFamily="18" charset="0"/>
                <a:cs typeface="Times New Roman" pitchFamily="18" charset="0"/>
              </a:rPr>
              <a:t>and altered feldspar.</a:t>
            </a:r>
            <a:endParaRPr lang="en-AU" sz="2000" dirty="0">
              <a:latin typeface="Times New Roman" pitchFamily="18" charset="0"/>
              <a:cs typeface="Times New Roman" pitchFamily="18" charset="0"/>
            </a:endParaRPr>
          </a:p>
        </p:txBody>
      </p:sp>
      <p:pic>
        <p:nvPicPr>
          <p:cNvPr id="13" name="Picture 12" descr="img5.jpg"/>
          <p:cNvPicPr>
            <a:picLocks noChangeAspect="1"/>
          </p:cNvPicPr>
          <p:nvPr/>
        </p:nvPicPr>
        <p:blipFill>
          <a:blip r:embed="rId5" cstate="print"/>
          <a:stretch>
            <a:fillRect/>
          </a:stretch>
        </p:blipFill>
        <p:spPr>
          <a:xfrm>
            <a:off x="4067944" y="3717032"/>
            <a:ext cx="2651786" cy="1988840"/>
          </a:xfrm>
          <a:prstGeom prst="rect">
            <a:avLst/>
          </a:prstGeom>
        </p:spPr>
      </p:pic>
      <p:sp>
        <p:nvSpPr>
          <p:cNvPr id="14" name="TextBox 13"/>
          <p:cNvSpPr txBox="1"/>
          <p:nvPr/>
        </p:nvSpPr>
        <p:spPr>
          <a:xfrm>
            <a:off x="5076056" y="4221088"/>
            <a:ext cx="504056" cy="369332"/>
          </a:xfrm>
          <a:prstGeom prst="rect">
            <a:avLst/>
          </a:prstGeom>
          <a:noFill/>
        </p:spPr>
        <p:txBody>
          <a:bodyPr wrap="square" rtlCol="0">
            <a:spAutoFit/>
          </a:bodyPr>
          <a:lstStyle/>
          <a:p>
            <a:r>
              <a:rPr lang="en-AU" dirty="0" smtClean="0"/>
              <a:t>Au</a:t>
            </a:r>
            <a:endParaRPr lang="en-AU" dirty="0"/>
          </a:p>
        </p:txBody>
      </p:sp>
      <p:cxnSp>
        <p:nvCxnSpPr>
          <p:cNvPr id="16" name="Straight Arrow Connector 15"/>
          <p:cNvCxnSpPr>
            <a:stCxn id="14" idx="1"/>
          </p:cNvCxnSpPr>
          <p:nvPr/>
        </p:nvCxnSpPr>
        <p:spPr>
          <a:xfrm flipH="1">
            <a:off x="4860032" y="4405754"/>
            <a:ext cx="216024" cy="17537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16" descr="img20.jpg"/>
          <p:cNvPicPr>
            <a:picLocks noChangeAspect="1"/>
          </p:cNvPicPr>
          <p:nvPr/>
        </p:nvPicPr>
        <p:blipFill>
          <a:blip r:embed="rId6" cstate="print"/>
          <a:stretch>
            <a:fillRect/>
          </a:stretch>
        </p:blipFill>
        <p:spPr>
          <a:xfrm>
            <a:off x="5796136" y="4869160"/>
            <a:ext cx="3221012" cy="1752401"/>
          </a:xfrm>
          <a:prstGeom prst="rect">
            <a:avLst/>
          </a:prstGeom>
        </p:spPr>
      </p:pic>
      <p:cxnSp>
        <p:nvCxnSpPr>
          <p:cNvPr id="15" name="Straight Arrow Connector 14"/>
          <p:cNvCxnSpPr/>
          <p:nvPr/>
        </p:nvCxnSpPr>
        <p:spPr>
          <a:xfrm flipV="1">
            <a:off x="4499992" y="5661248"/>
            <a:ext cx="72008"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076056" y="5949280"/>
            <a:ext cx="648072"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nvGraphicFramePr>
        <p:xfrm>
          <a:off x="251520" y="1268760"/>
          <a:ext cx="4104456" cy="2448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p:nvPr/>
        </p:nvGraphicFramePr>
        <p:xfrm>
          <a:off x="4716016" y="3861048"/>
          <a:ext cx="3720827" cy="2574975"/>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SGCL Letterhead DD0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10" name="Chart 9"/>
          <p:cNvGraphicFramePr/>
          <p:nvPr/>
        </p:nvGraphicFramePr>
        <p:xfrm>
          <a:off x="467544" y="3933056"/>
          <a:ext cx="3798168" cy="2307704"/>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p:cNvSpPr txBox="1"/>
          <p:nvPr/>
        </p:nvSpPr>
        <p:spPr>
          <a:xfrm>
            <a:off x="5004048" y="1052736"/>
            <a:ext cx="3024336" cy="2246769"/>
          </a:xfrm>
          <a:prstGeom prst="rect">
            <a:avLst/>
          </a:prstGeom>
          <a:noFill/>
        </p:spPr>
        <p:txBody>
          <a:bodyPr wrap="square" rtlCol="0">
            <a:spAutoFit/>
          </a:bodyPr>
          <a:lstStyle/>
          <a:p>
            <a:r>
              <a:rPr lang="en-AU" sz="2000" dirty="0" smtClean="0">
                <a:latin typeface="Times New Roman" pitchFamily="18" charset="0"/>
                <a:cs typeface="Times New Roman" pitchFamily="18" charset="0"/>
              </a:rPr>
              <a:t>Hole GHD004 assay data show strong correlation between Au and As, K.  Au:Fe relationship may reflect depletion of Fe during alteration of biotite and deposition of gold.</a:t>
            </a:r>
            <a:endParaRPr lang="en-AU" sz="2000" dirty="0">
              <a:latin typeface="Times New Roman" pitchFamily="18" charset="0"/>
              <a:cs typeface="Times New Roman" pitchFamily="18" charset="0"/>
            </a:endParaRPr>
          </a:p>
        </p:txBody>
      </p:sp>
      <p:sp>
        <p:nvSpPr>
          <p:cNvPr id="14" name="TextBox 13"/>
          <p:cNvSpPr txBox="1"/>
          <p:nvPr/>
        </p:nvSpPr>
        <p:spPr>
          <a:xfrm>
            <a:off x="1907704" y="332656"/>
            <a:ext cx="3600400" cy="523220"/>
          </a:xfrm>
          <a:prstGeom prst="rect">
            <a:avLst/>
          </a:prstGeom>
          <a:noFill/>
        </p:spPr>
        <p:txBody>
          <a:bodyPr wrap="square" rtlCol="0">
            <a:spAutoFit/>
          </a:bodyPr>
          <a:lstStyle/>
          <a:p>
            <a:r>
              <a:rPr lang="en-AU" sz="2800" dirty="0" smtClean="0">
                <a:latin typeface="Arial" pitchFamily="34" charset="0"/>
                <a:cs typeface="Arial" pitchFamily="34" charset="0"/>
              </a:rPr>
              <a:t>Hobbs mineralisation</a:t>
            </a:r>
            <a:endParaRPr lang="en-AU"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p:nvPr/>
        </p:nvPicPr>
        <p:blipFill>
          <a:blip r:embed="rId3"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059832" y="1340768"/>
            <a:ext cx="5000625" cy="2895418"/>
          </a:xfrm>
          <a:prstGeom prst="rect">
            <a:avLst/>
          </a:prstGeom>
          <a:noFill/>
          <a:ln>
            <a:noFill/>
          </a:ln>
        </p:spPr>
      </p:pic>
      <p:sp>
        <p:nvSpPr>
          <p:cNvPr id="4" name="TextBox 3"/>
          <p:cNvSpPr txBox="1"/>
          <p:nvPr/>
        </p:nvSpPr>
        <p:spPr>
          <a:xfrm>
            <a:off x="1979712" y="548680"/>
            <a:ext cx="4248472" cy="523220"/>
          </a:xfrm>
          <a:prstGeom prst="rect">
            <a:avLst/>
          </a:prstGeom>
          <a:noFill/>
        </p:spPr>
        <p:txBody>
          <a:bodyPr wrap="square" rtlCol="0">
            <a:spAutoFit/>
          </a:bodyPr>
          <a:lstStyle/>
          <a:p>
            <a:r>
              <a:rPr lang="en-AU" sz="2800" dirty="0" smtClean="0">
                <a:latin typeface="Arial" pitchFamily="34" charset="0"/>
                <a:cs typeface="Arial" pitchFamily="34" charset="0"/>
              </a:rPr>
              <a:t>Hobbs mineralisation</a:t>
            </a:r>
            <a:endParaRPr lang="en-AU" sz="2800" dirty="0">
              <a:latin typeface="Arial" pitchFamily="34" charset="0"/>
              <a:cs typeface="Arial" pitchFamily="34" charset="0"/>
            </a:endParaRPr>
          </a:p>
        </p:txBody>
      </p:sp>
      <p:sp>
        <p:nvSpPr>
          <p:cNvPr id="5" name="TextBox 4"/>
          <p:cNvSpPr txBox="1"/>
          <p:nvPr/>
        </p:nvSpPr>
        <p:spPr>
          <a:xfrm>
            <a:off x="323528" y="1412776"/>
            <a:ext cx="2304256" cy="461665"/>
          </a:xfrm>
          <a:prstGeom prst="rect">
            <a:avLst/>
          </a:prstGeom>
          <a:noFill/>
        </p:spPr>
        <p:txBody>
          <a:bodyPr wrap="square" rtlCol="0">
            <a:spAutoFit/>
          </a:bodyPr>
          <a:lstStyle/>
          <a:p>
            <a:r>
              <a:rPr lang="en-AU" sz="2400" dirty="0" smtClean="0">
                <a:latin typeface="Times New Roman" pitchFamily="18" charset="0"/>
                <a:cs typeface="Times New Roman" pitchFamily="18" charset="0"/>
              </a:rPr>
              <a:t>Variography:</a:t>
            </a:r>
          </a:p>
        </p:txBody>
      </p:sp>
      <p:sp>
        <p:nvSpPr>
          <p:cNvPr id="6" name="TextBox 5"/>
          <p:cNvSpPr txBox="1"/>
          <p:nvPr/>
        </p:nvSpPr>
        <p:spPr>
          <a:xfrm>
            <a:off x="323528" y="2060848"/>
            <a:ext cx="2808312" cy="2246769"/>
          </a:xfrm>
          <a:prstGeom prst="rect">
            <a:avLst/>
          </a:prstGeom>
          <a:noFill/>
        </p:spPr>
        <p:txBody>
          <a:bodyPr wrap="square" rtlCol="0">
            <a:spAutoFit/>
          </a:bodyPr>
          <a:lstStyle/>
          <a:p>
            <a:r>
              <a:rPr lang="en-AU" sz="2000" dirty="0" smtClean="0">
                <a:latin typeface="Times New Roman" pitchFamily="18" charset="0"/>
                <a:cs typeface="Times New Roman" pitchFamily="18" charset="0"/>
              </a:rPr>
              <a:t>Directional variograms indicate low nugget effect (30%), 20m range of influence in x &amp; y directions and down hole.  Anisotropy has not yet been detected.</a:t>
            </a:r>
            <a:endParaRPr lang="en-AU" sz="2000" dirty="0">
              <a:latin typeface="Times New Roman" pitchFamily="18" charset="0"/>
              <a:cs typeface="Times New Roman" pitchFamily="18" charset="0"/>
            </a:endParaRPr>
          </a:p>
        </p:txBody>
      </p:sp>
      <p:sp>
        <p:nvSpPr>
          <p:cNvPr id="7" name="TextBox 6"/>
          <p:cNvSpPr txBox="1"/>
          <p:nvPr/>
        </p:nvSpPr>
        <p:spPr>
          <a:xfrm>
            <a:off x="323528" y="5229200"/>
            <a:ext cx="4392488" cy="1015663"/>
          </a:xfrm>
          <a:prstGeom prst="rect">
            <a:avLst/>
          </a:prstGeom>
          <a:noFill/>
        </p:spPr>
        <p:txBody>
          <a:bodyPr wrap="square" rtlCol="0">
            <a:spAutoFit/>
          </a:bodyPr>
          <a:lstStyle/>
          <a:p>
            <a:r>
              <a:rPr lang="en-AU" sz="2000" dirty="0" smtClean="0">
                <a:latin typeface="Times New Roman" pitchFamily="18" charset="0"/>
                <a:cs typeface="Times New Roman" pitchFamily="18" charset="0"/>
              </a:rPr>
              <a:t>In other words, a remarkably homogeneous distribution (for a gold deposit).</a:t>
            </a:r>
            <a:endParaRPr lang="en-A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GCL Letterhead DD0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2195736" y="1052736"/>
            <a:ext cx="5040560" cy="523220"/>
          </a:xfrm>
          <a:prstGeom prst="rect">
            <a:avLst/>
          </a:prstGeom>
          <a:noFill/>
        </p:spPr>
        <p:txBody>
          <a:bodyPr wrap="square" rtlCol="0">
            <a:spAutoFit/>
          </a:bodyPr>
          <a:lstStyle/>
          <a:p>
            <a:r>
              <a:rPr lang="en-AU" sz="2800" dirty="0" smtClean="0">
                <a:latin typeface="Arial" pitchFamily="34" charset="0"/>
                <a:cs typeface="Arial" pitchFamily="34" charset="0"/>
              </a:rPr>
              <a:t>Resources </a:t>
            </a:r>
            <a:endParaRPr lang="en-AU" sz="2800" dirty="0">
              <a:latin typeface="Arial" pitchFamily="34" charset="0"/>
              <a:cs typeface="Arial" pitchFamily="34" charset="0"/>
            </a:endParaRPr>
          </a:p>
        </p:txBody>
      </p:sp>
      <p:graphicFrame>
        <p:nvGraphicFramePr>
          <p:cNvPr id="5122" name="Object 2"/>
          <p:cNvGraphicFramePr>
            <a:graphicFrameLocks noChangeAspect="1"/>
          </p:cNvGraphicFramePr>
          <p:nvPr/>
        </p:nvGraphicFramePr>
        <p:xfrm>
          <a:off x="231775" y="2414588"/>
          <a:ext cx="8680450" cy="2886620"/>
        </p:xfrm>
        <a:graphic>
          <a:graphicData uri="http://schemas.openxmlformats.org/presentationml/2006/ole">
            <p:oleObj spid="_x0000_s5122" name="Document" r:id="rId4" imgW="8680779" imgH="2027355" progId="Word.Document.12">
              <p:embed/>
            </p:oleObj>
          </a:graphicData>
        </a:graphic>
      </p:graphicFrame>
      <p:sp>
        <p:nvSpPr>
          <p:cNvPr id="6" name="TextBox 5"/>
          <p:cNvSpPr txBox="1"/>
          <p:nvPr/>
        </p:nvSpPr>
        <p:spPr>
          <a:xfrm>
            <a:off x="683568" y="5229200"/>
            <a:ext cx="7632848" cy="369332"/>
          </a:xfrm>
          <a:prstGeom prst="rect">
            <a:avLst/>
          </a:prstGeom>
          <a:noFill/>
        </p:spPr>
        <p:txBody>
          <a:bodyPr wrap="square" rtlCol="0">
            <a:spAutoFit/>
          </a:bodyPr>
          <a:lstStyle/>
          <a:p>
            <a:r>
              <a:rPr lang="en-AU" dirty="0" smtClean="0"/>
              <a:t>Refer Announcement by Sovereign Gold Ltd 22-8-2013 (ASX Code SOC)</a:t>
            </a:r>
            <a:endParaRPr lang="en-AU" dirty="0"/>
          </a:p>
        </p:txBody>
      </p:sp>
      <p:sp>
        <p:nvSpPr>
          <p:cNvPr id="7" name="TextBox 6"/>
          <p:cNvSpPr txBox="1"/>
          <p:nvPr/>
        </p:nvSpPr>
        <p:spPr>
          <a:xfrm>
            <a:off x="971600" y="1772816"/>
            <a:ext cx="6696744" cy="400110"/>
          </a:xfrm>
          <a:prstGeom prst="rect">
            <a:avLst/>
          </a:prstGeom>
          <a:noFill/>
        </p:spPr>
        <p:txBody>
          <a:bodyPr wrap="square" rtlCol="0">
            <a:spAutoFit/>
          </a:bodyPr>
          <a:lstStyle/>
          <a:p>
            <a:r>
              <a:rPr lang="en-AU" sz="2000" dirty="0" smtClean="0">
                <a:latin typeface="Times New Roman" pitchFamily="18" charset="0"/>
                <a:cs typeface="Times New Roman" pitchFamily="18" charset="0"/>
              </a:rPr>
              <a:t>Resource estimate at completion of GDH004.</a:t>
            </a:r>
            <a:endParaRPr lang="en-A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2195736" y="836712"/>
            <a:ext cx="5256584" cy="523220"/>
          </a:xfrm>
          <a:prstGeom prst="rect">
            <a:avLst/>
          </a:prstGeom>
          <a:noFill/>
        </p:spPr>
        <p:txBody>
          <a:bodyPr wrap="square" rtlCol="0">
            <a:spAutoFit/>
          </a:bodyPr>
          <a:lstStyle/>
          <a:p>
            <a:r>
              <a:rPr lang="en-AU" sz="2800" dirty="0" smtClean="0">
                <a:latin typeface="Arial" pitchFamily="34" charset="0"/>
                <a:cs typeface="Arial" pitchFamily="34" charset="0"/>
              </a:rPr>
              <a:t>Hobbs: potential mining</a:t>
            </a:r>
            <a:endParaRPr lang="en-AU" sz="2800" dirty="0">
              <a:latin typeface="Arial" pitchFamily="34" charset="0"/>
              <a:cs typeface="Arial" pitchFamily="34" charset="0"/>
            </a:endParaRPr>
          </a:p>
        </p:txBody>
      </p:sp>
      <p:sp>
        <p:nvSpPr>
          <p:cNvPr id="5" name="TextBox 4"/>
          <p:cNvSpPr txBox="1"/>
          <p:nvPr/>
        </p:nvSpPr>
        <p:spPr>
          <a:xfrm>
            <a:off x="467544" y="2348880"/>
            <a:ext cx="6120680" cy="3970318"/>
          </a:xfrm>
          <a:prstGeom prst="rect">
            <a:avLst/>
          </a:prstGeom>
          <a:noFill/>
        </p:spPr>
        <p:txBody>
          <a:bodyPr wrap="square" rtlCol="0">
            <a:spAutoFit/>
          </a:bodyPr>
          <a:lstStyle/>
          <a:p>
            <a:pPr>
              <a:buFont typeface="Arial" pitchFamily="34" charset="0"/>
              <a:buChar char="•"/>
            </a:pPr>
            <a:r>
              <a:rPr lang="en-AU" dirty="0" smtClean="0">
                <a:latin typeface="Times New Roman" pitchFamily="18" charset="0"/>
                <a:cs typeface="Times New Roman" pitchFamily="18" charset="0"/>
              </a:rPr>
              <a:t>The ore is a crackle breccia with fractures at ~5mm spacing.</a:t>
            </a:r>
          </a:p>
          <a:p>
            <a:pPr>
              <a:buFont typeface="Arial" pitchFamily="34" charset="0"/>
              <a:buChar char="•"/>
            </a:pPr>
            <a:r>
              <a:rPr lang="en-AU" dirty="0" smtClean="0">
                <a:latin typeface="Times New Roman" pitchFamily="18" charset="0"/>
                <a:cs typeface="Times New Roman" pitchFamily="18" charset="0"/>
              </a:rPr>
              <a:t>Fractures are healed by sericite, chlorite and red oxide and the effect of fractures on mining method is being assessed.</a:t>
            </a:r>
          </a:p>
          <a:p>
            <a:pPr>
              <a:buFont typeface="Arial" pitchFamily="34" charset="0"/>
              <a:buChar char="•"/>
            </a:pPr>
            <a:r>
              <a:rPr lang="en-AU" dirty="0" smtClean="0">
                <a:latin typeface="Times New Roman" pitchFamily="18" charset="0"/>
                <a:cs typeface="Times New Roman" pitchFamily="18" charset="0"/>
              </a:rPr>
              <a:t>Tests indicate that the ore may have a medium to high Bond Work Index (~18) but due to the abundance of sericite may be lower in practice.</a:t>
            </a:r>
          </a:p>
          <a:p>
            <a:pPr>
              <a:buFont typeface="Arial" pitchFamily="34" charset="0"/>
              <a:buChar char="•"/>
            </a:pPr>
            <a:r>
              <a:rPr lang="en-AU" dirty="0" smtClean="0">
                <a:latin typeface="Times New Roman" pitchFamily="18" charset="0"/>
                <a:cs typeface="Times New Roman" pitchFamily="18" charset="0"/>
              </a:rPr>
              <a:t>SAG milling may therefore be appropriate.</a:t>
            </a:r>
          </a:p>
          <a:p>
            <a:pPr>
              <a:buFont typeface="Arial" pitchFamily="34" charset="0"/>
              <a:buChar char="•"/>
            </a:pPr>
            <a:endParaRPr lang="en-AU" dirty="0" smtClean="0">
              <a:latin typeface="Times New Roman" pitchFamily="18" charset="0"/>
              <a:cs typeface="Times New Roman" pitchFamily="18" charset="0"/>
            </a:endParaRPr>
          </a:p>
          <a:p>
            <a:pPr>
              <a:buFont typeface="Arial" pitchFamily="34" charset="0"/>
              <a:buChar char="•"/>
            </a:pPr>
            <a:r>
              <a:rPr lang="en-AU" dirty="0" smtClean="0">
                <a:latin typeface="Times New Roman" pitchFamily="18" charset="0"/>
                <a:cs typeface="Times New Roman" pitchFamily="18" charset="0"/>
              </a:rPr>
              <a:t>Modelling indicates that provided sufficient ounces are present (&gt;2.5Moz) to justify scale of mining, bulk underground mining, SAG milling and BIOX® treatment to recover &gt;90% of the gold will be economically viable.</a:t>
            </a:r>
          </a:p>
          <a:p>
            <a:pPr>
              <a:buFont typeface="Arial" pitchFamily="34" charset="0"/>
              <a:buChar char="•"/>
            </a:pPr>
            <a:r>
              <a:rPr lang="en-AU" dirty="0" smtClean="0">
                <a:latin typeface="Times New Roman" pitchFamily="18" charset="0"/>
                <a:cs typeface="Times New Roman" pitchFamily="18" charset="0"/>
              </a:rPr>
              <a:t>Recovered grade is higher than recovered equivalent grade at both North Parkes and Cadia East. </a:t>
            </a:r>
            <a:endParaRPr lang="en-A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2771800" y="476672"/>
            <a:ext cx="4176464" cy="523220"/>
          </a:xfrm>
          <a:prstGeom prst="rect">
            <a:avLst/>
          </a:prstGeom>
          <a:noFill/>
        </p:spPr>
        <p:txBody>
          <a:bodyPr wrap="square" rtlCol="0">
            <a:spAutoFit/>
          </a:bodyPr>
          <a:lstStyle/>
          <a:p>
            <a:r>
              <a:rPr lang="en-AU" sz="2800" dirty="0" smtClean="0">
                <a:latin typeface="Arial" pitchFamily="34" charset="0"/>
                <a:cs typeface="Arial" pitchFamily="34" charset="0"/>
              </a:rPr>
              <a:t>Other targets</a:t>
            </a:r>
            <a:endParaRPr lang="en-AU" sz="2800" dirty="0">
              <a:latin typeface="Arial" pitchFamily="34" charset="0"/>
              <a:cs typeface="Arial" pitchFamily="34" charset="0"/>
            </a:endParaRPr>
          </a:p>
        </p:txBody>
      </p:sp>
      <p:sp>
        <p:nvSpPr>
          <p:cNvPr id="5" name="Rectangle 4"/>
          <p:cNvSpPr/>
          <p:nvPr/>
        </p:nvSpPr>
        <p:spPr>
          <a:xfrm>
            <a:off x="395536" y="2276872"/>
            <a:ext cx="3168352" cy="2911566"/>
          </a:xfrm>
          <a:prstGeom prst="rect">
            <a:avLst/>
          </a:prstGeom>
        </p:spPr>
        <p:txBody>
          <a:bodyPr wrap="square">
            <a:spAutoFit/>
          </a:bodyPr>
          <a:lstStyle/>
          <a:p>
            <a:pPr marL="623888" lvl="1" indent="-266700">
              <a:lnSpc>
                <a:spcPct val="110000"/>
              </a:lnSpc>
              <a:spcBef>
                <a:spcPts val="0"/>
              </a:spcBef>
              <a:spcAft>
                <a:spcPts val="600"/>
              </a:spcAft>
              <a:buFont typeface="Arial" panose="020B0604020202020204" pitchFamily="34" charset="0"/>
              <a:buChar char="•"/>
            </a:pPr>
            <a:r>
              <a:rPr lang="en-AU" dirty="0" smtClean="0">
                <a:latin typeface="Times New Roman" pitchFamily="18" charset="0"/>
                <a:cs typeface="Times New Roman" pitchFamily="18" charset="0"/>
              </a:rPr>
              <a:t>Geochemical and geophysical surveys have located multiple circular anomalies at Mt Adrah.</a:t>
            </a:r>
          </a:p>
          <a:p>
            <a:pPr marL="623888" lvl="1" indent="-266700">
              <a:lnSpc>
                <a:spcPct val="110000"/>
              </a:lnSpc>
              <a:spcBef>
                <a:spcPts val="0"/>
              </a:spcBef>
              <a:spcAft>
                <a:spcPts val="600"/>
              </a:spcAft>
              <a:buFont typeface="Arial" panose="020B0604020202020204" pitchFamily="34" charset="0"/>
              <a:buChar char="•"/>
            </a:pPr>
            <a:r>
              <a:rPr lang="en-AU" dirty="0" smtClean="0">
                <a:latin typeface="Times New Roman" pitchFamily="18" charset="0"/>
                <a:cs typeface="Times New Roman" pitchFamily="18" charset="0"/>
              </a:rPr>
              <a:t>Cartoon illustrates how we see the potential for more pipes based on soil geochemistry, geophysics and outcrops.</a:t>
            </a:r>
            <a:endParaRPr lang="en-AU" dirty="0">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xmlns="" xmlns:lc="http://schemas.openxmlformats.org/drawingml/2006/lockedCanvas" val="0"/>
              </a:ext>
            </a:extLst>
          </a:blip>
          <a:stretch>
            <a:fillRect/>
          </a:stretch>
        </p:blipFill>
        <p:spPr>
          <a:xfrm>
            <a:off x="4139952" y="4149080"/>
            <a:ext cx="3240938" cy="1922704"/>
          </a:xfrm>
          <a:prstGeom prst="rect">
            <a:avLst/>
          </a:prstGeom>
        </p:spPr>
      </p:pic>
      <p:pic>
        <p:nvPicPr>
          <p:cNvPr id="7"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067944" y="1268760"/>
            <a:ext cx="4430323" cy="237626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9" name="Straight Arrow Connector 8"/>
          <p:cNvCxnSpPr/>
          <p:nvPr/>
        </p:nvCxnSpPr>
        <p:spPr>
          <a:xfrm flipV="1">
            <a:off x="3419872" y="3645024"/>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491880" y="6165304"/>
            <a:ext cx="4824536" cy="707886"/>
          </a:xfrm>
          <a:prstGeom prst="rect">
            <a:avLst/>
          </a:prstGeom>
          <a:noFill/>
        </p:spPr>
        <p:txBody>
          <a:bodyPr wrap="square" rtlCol="0">
            <a:spAutoFit/>
          </a:bodyPr>
          <a:lstStyle/>
          <a:p>
            <a:r>
              <a:rPr lang="en-AU" sz="2000" dirty="0" smtClean="0">
                <a:latin typeface="Times New Roman" pitchFamily="18" charset="0"/>
                <a:cs typeface="Times New Roman" pitchFamily="18" charset="0"/>
              </a:rPr>
              <a:t>Plan view of Mt Adrah location showing extent of magnetic low.</a:t>
            </a:r>
            <a:endParaRPr lang="en-A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2051720" y="908720"/>
            <a:ext cx="5328592" cy="523220"/>
          </a:xfrm>
          <a:prstGeom prst="rect">
            <a:avLst/>
          </a:prstGeom>
          <a:noFill/>
        </p:spPr>
        <p:txBody>
          <a:bodyPr wrap="square" rtlCol="0">
            <a:spAutoFit/>
          </a:bodyPr>
          <a:lstStyle/>
          <a:p>
            <a:r>
              <a:rPr lang="en-AU" sz="2800" dirty="0" smtClean="0">
                <a:latin typeface="Times New Roman" pitchFamily="18" charset="0"/>
                <a:cs typeface="Times New Roman" pitchFamily="18" charset="0"/>
              </a:rPr>
              <a:t>Acknowledgements</a:t>
            </a:r>
            <a:endParaRPr lang="en-AU" sz="2800" dirty="0">
              <a:latin typeface="Times New Roman" pitchFamily="18" charset="0"/>
              <a:cs typeface="Times New Roman" pitchFamily="18" charset="0"/>
            </a:endParaRPr>
          </a:p>
        </p:txBody>
      </p:sp>
      <p:sp>
        <p:nvSpPr>
          <p:cNvPr id="4" name="TextBox 3"/>
          <p:cNvSpPr txBox="1"/>
          <p:nvPr/>
        </p:nvSpPr>
        <p:spPr>
          <a:xfrm>
            <a:off x="611560" y="1700808"/>
            <a:ext cx="6624736" cy="1200329"/>
          </a:xfrm>
          <a:prstGeom prst="rect">
            <a:avLst/>
          </a:prstGeom>
          <a:noFill/>
        </p:spPr>
        <p:txBody>
          <a:bodyPr wrap="square" rtlCol="0">
            <a:spAutoFit/>
          </a:bodyPr>
          <a:lstStyle/>
          <a:p>
            <a:r>
              <a:rPr lang="en-AU" dirty="0" smtClean="0"/>
              <a:t>This presentation includes ideas, data analysis and illustrations prepared by Kris Butera, Suresh Tripathi, Michael Leu and Henry Kinstlinger and the contribution of the Sovereign Gold Ltd team is very gratefully acknowledged.  </a:t>
            </a:r>
            <a:endParaRPr lang="en-AU" dirty="0"/>
          </a:p>
        </p:txBody>
      </p:sp>
      <p:pic>
        <p:nvPicPr>
          <p:cNvPr id="5" name="Picture 4" descr="img20.jpg"/>
          <p:cNvPicPr>
            <a:picLocks noChangeAspect="1"/>
          </p:cNvPicPr>
          <p:nvPr/>
        </p:nvPicPr>
        <p:blipFill>
          <a:blip r:embed="rId3" cstate="print"/>
          <a:stretch>
            <a:fillRect/>
          </a:stretch>
        </p:blipFill>
        <p:spPr>
          <a:xfrm>
            <a:off x="3059832" y="3861048"/>
            <a:ext cx="3221012" cy="1752401"/>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744067" y="1044629"/>
            <a:ext cx="5350346" cy="389654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10000"/>
              </a:lnSpc>
              <a:spcAft>
                <a:spcPts val="600"/>
              </a:spcAft>
              <a:buFontTx/>
              <a:buNone/>
            </a:pPr>
            <a:r>
              <a:rPr lang="en-US" sz="1000" dirty="0" smtClean="0">
                <a:latin typeface="Franklin Gothic Book" panose="020B0503020102020204" pitchFamily="34" charset="0"/>
                <a:cs typeface="Arial" charset="0"/>
              </a:rPr>
              <a:t>The material in this presentation (</a:t>
            </a:r>
            <a:r>
              <a:rPr lang="en-US" sz="1000" dirty="0" smtClean="0">
                <a:latin typeface="Franklin Gothic Medium" panose="020B0603020102020204" pitchFamily="34" charset="0"/>
                <a:cs typeface="Arial" charset="0"/>
              </a:rPr>
              <a:t>material</a:t>
            </a:r>
            <a:r>
              <a:rPr lang="en-US" sz="1000" dirty="0" smtClean="0">
                <a:latin typeface="Franklin Gothic Book" panose="020B0503020102020204" pitchFamily="34" charset="0"/>
                <a:cs typeface="Arial" charset="0"/>
              </a:rPr>
              <a:t>) is not and does not constitute an offer, invitation or recommendation to subscribe for, or purchase any security in Sovereign Gold Company Limited (“SOC”) nor does it form the basis of any contract or commitment. SOC makes no representation or warranty, express or implied, as to the accuracy, reliability or completeness of this material. SOC, its directors, employees, agents and consultants shall have no liability, including liability to any person by reason of negligence or negligent misstatement, for any statements, opinions, information or matters, express or implied, arising out of, contained in or derived from, or for any omissions from this material except liability under statute that cannot be excluded. Statements contained in this material, particularly those regarding possible or assumed future performance, costs, dividends, production levels or rates, prices, resources, reserves or potential growth of SOC, industry growth or other trend projections are, or may be, forward looking statements. Such statements relate to future events and expectations and, as such, involve known and unknown risks and uncertainties.</a:t>
            </a:r>
          </a:p>
          <a:p>
            <a:pPr marL="0" indent="0">
              <a:lnSpc>
                <a:spcPct val="110000"/>
              </a:lnSpc>
              <a:spcAft>
                <a:spcPts val="600"/>
              </a:spcAft>
              <a:buFontTx/>
              <a:buNone/>
            </a:pPr>
            <a:r>
              <a:rPr lang="en-AU" sz="1000" dirty="0" smtClean="0">
                <a:latin typeface="Franklin Gothic Book" panose="020B0503020102020204" pitchFamily="34" charset="0"/>
                <a:cs typeface="Arial" charset="0"/>
              </a:rPr>
              <a:t>Actual events and results may differ materially from those expressed or forecasted in forward-looking statements due to a number of factors. The principal important risk factors that could cause SOC</a:t>
            </a:r>
            <a:r>
              <a:rPr lang="ja-JP" altLang="en-AU" sz="1000" dirty="0" smtClean="0">
                <a:latin typeface="Franklin Gothic Book" panose="020B0503020102020204" pitchFamily="34" charset="0"/>
                <a:cs typeface="Arial" charset="0"/>
              </a:rPr>
              <a:t>’</a:t>
            </a:r>
            <a:r>
              <a:rPr lang="en-AU" sz="1000" dirty="0" smtClean="0">
                <a:latin typeface="Franklin Gothic Book" panose="020B0503020102020204" pitchFamily="34" charset="0"/>
                <a:cs typeface="Arial" charset="0"/>
              </a:rPr>
              <a:t>s actual performance and future events and actions to differ materially from such forward-looking statements, include, but are not limited to, continuing volatility in the capital or credit markets and other changes in the securities and capital markets, changes in market prices of SOC</a:t>
            </a:r>
            <a:r>
              <a:rPr lang="ja-JP" altLang="en-AU" sz="1000" dirty="0" smtClean="0">
                <a:latin typeface="Franklin Gothic Book" panose="020B0503020102020204" pitchFamily="34" charset="0"/>
                <a:cs typeface="Arial" charset="0"/>
              </a:rPr>
              <a:t>’</a:t>
            </a:r>
            <a:r>
              <a:rPr lang="en-AU" sz="1000" dirty="0" smtClean="0">
                <a:latin typeface="Franklin Gothic Book" panose="020B0503020102020204" pitchFamily="34" charset="0"/>
                <a:cs typeface="Arial" charset="0"/>
              </a:rPr>
              <a:t>s investments, the occurrence of one or more catastrophic events, such as an earthquake, hurricane, or act of terrorism, changes in laws or regulations, changes in income tax laws, and changes in general economic and market factors that affect the prices of securities or </a:t>
            </a:r>
            <a:r>
              <a:rPr lang="en-AU" sz="1200" dirty="0" smtClean="0">
                <a:latin typeface="Franklin Gothic Book" panose="020B0503020102020204" pitchFamily="34" charset="0"/>
                <a:cs typeface="Arial" charset="0"/>
              </a:rPr>
              <a:t>the industries in which it does business.</a:t>
            </a:r>
            <a:br>
              <a:rPr lang="en-AU" sz="1200" dirty="0" smtClean="0">
                <a:latin typeface="Franklin Gothic Book" panose="020B0503020102020204" pitchFamily="34" charset="0"/>
                <a:cs typeface="Arial" charset="0"/>
              </a:rPr>
            </a:br>
            <a:endParaRPr lang="en-AU" sz="1000" dirty="0">
              <a:latin typeface="Franklin Gothic Book" panose="020B0503020102020204" pitchFamily="34" charset="0"/>
              <a:cs typeface="Arial" charset="0"/>
            </a:endParaRPr>
          </a:p>
        </p:txBody>
      </p:sp>
      <p:sp>
        <p:nvSpPr>
          <p:cNvPr id="3" name="Rectangle 2"/>
          <p:cNvSpPr txBox="1">
            <a:spLocks noChangeArrowheads="1"/>
          </p:cNvSpPr>
          <p:nvPr/>
        </p:nvSpPr>
        <p:spPr>
          <a:xfrm>
            <a:off x="683568" y="460305"/>
            <a:ext cx="7920880" cy="584323"/>
          </a:xfrm>
          <a:prstGeom prst="rect">
            <a:avLst/>
          </a:prstGeom>
        </p:spPr>
        <p:txBody>
          <a:bodyPr/>
          <a:lstStyle>
            <a:lvl1pPr eaLnBrk="0" hangingPunct="0">
              <a:defRPr sz="1600">
                <a:solidFill>
                  <a:schemeClr val="tx1"/>
                </a:solidFill>
                <a:latin typeface="Arial" charset="0"/>
                <a:ea typeface="ＭＳ Ｐゴシック" charset="0"/>
                <a:cs typeface="Arial" charset="0"/>
              </a:defRPr>
            </a:lvl1pPr>
            <a:lvl2pPr marL="37931725" indent="-37474525" eaLnBrk="0" hangingPunct="0">
              <a:defRPr sz="1600">
                <a:solidFill>
                  <a:schemeClr val="tx1"/>
                </a:solidFill>
                <a:latin typeface="Arial" charset="0"/>
                <a:ea typeface="Arial" charset="0"/>
                <a:cs typeface="Arial" charset="0"/>
              </a:defRPr>
            </a:lvl2pPr>
            <a:lvl3pPr eaLnBrk="0" hangingPunct="0">
              <a:defRPr sz="1600">
                <a:solidFill>
                  <a:schemeClr val="tx1"/>
                </a:solidFill>
                <a:latin typeface="Arial" charset="0"/>
                <a:ea typeface="Arial" charset="0"/>
                <a:cs typeface="Arial" charset="0"/>
              </a:defRPr>
            </a:lvl3pPr>
            <a:lvl4pPr eaLnBrk="0" hangingPunct="0">
              <a:defRPr sz="1600">
                <a:solidFill>
                  <a:schemeClr val="tx1"/>
                </a:solidFill>
                <a:latin typeface="Arial" charset="0"/>
                <a:ea typeface="Arial" charset="0"/>
                <a:cs typeface="Arial" charset="0"/>
              </a:defRPr>
            </a:lvl4pPr>
            <a:lvl5pPr eaLnBrk="0" hangingPunct="0">
              <a:defRPr sz="1600">
                <a:solidFill>
                  <a:schemeClr val="tx1"/>
                </a:solidFill>
                <a:latin typeface="Arial" charset="0"/>
                <a:ea typeface="Arial" charset="0"/>
                <a:cs typeface="Arial" charset="0"/>
              </a:defRPr>
            </a:lvl5pPr>
            <a:lvl6pPr marL="457200" eaLnBrk="0" fontAlgn="base" hangingPunct="0">
              <a:spcBef>
                <a:spcPct val="0"/>
              </a:spcBef>
              <a:spcAft>
                <a:spcPct val="0"/>
              </a:spcAft>
              <a:defRPr sz="1600">
                <a:solidFill>
                  <a:schemeClr val="tx1"/>
                </a:solidFill>
                <a:latin typeface="Arial" charset="0"/>
                <a:ea typeface="Arial" charset="0"/>
                <a:cs typeface="Arial" charset="0"/>
              </a:defRPr>
            </a:lvl6pPr>
            <a:lvl7pPr marL="914400" eaLnBrk="0" fontAlgn="base" hangingPunct="0">
              <a:spcBef>
                <a:spcPct val="0"/>
              </a:spcBef>
              <a:spcAft>
                <a:spcPct val="0"/>
              </a:spcAft>
              <a:defRPr sz="1600">
                <a:solidFill>
                  <a:schemeClr val="tx1"/>
                </a:solidFill>
                <a:latin typeface="Arial" charset="0"/>
                <a:ea typeface="Arial" charset="0"/>
                <a:cs typeface="Arial" charset="0"/>
              </a:defRPr>
            </a:lvl7pPr>
            <a:lvl8pPr marL="1371600" eaLnBrk="0" fontAlgn="base" hangingPunct="0">
              <a:spcBef>
                <a:spcPct val="0"/>
              </a:spcBef>
              <a:spcAft>
                <a:spcPct val="0"/>
              </a:spcAft>
              <a:defRPr sz="1600">
                <a:solidFill>
                  <a:schemeClr val="tx1"/>
                </a:solidFill>
                <a:latin typeface="Arial" charset="0"/>
                <a:ea typeface="Arial" charset="0"/>
                <a:cs typeface="Arial" charset="0"/>
              </a:defRPr>
            </a:lvl8pPr>
            <a:lvl9pPr marL="1828800" eaLnBrk="0" fontAlgn="base" hangingPunct="0">
              <a:spcBef>
                <a:spcPct val="0"/>
              </a:spcBef>
              <a:spcAft>
                <a:spcPct val="0"/>
              </a:spcAft>
              <a:defRPr sz="1600">
                <a:solidFill>
                  <a:schemeClr val="tx1"/>
                </a:solidFill>
                <a:latin typeface="Arial" charset="0"/>
                <a:ea typeface="Arial" charset="0"/>
                <a:cs typeface="Arial" charset="0"/>
              </a:defRPr>
            </a:lvl9pPr>
          </a:lstStyle>
          <a:p>
            <a:pPr eaLnBrk="1" hangingPunct="1"/>
            <a:r>
              <a:rPr lang="en-AU" sz="3600" dirty="0">
                <a:solidFill>
                  <a:srgbClr val="CC9900"/>
                </a:solidFill>
                <a:latin typeface="Franklin Gothic Medium" panose="020B0603020102020204" pitchFamily="34" charset="0"/>
              </a:rPr>
              <a:t>Disclaimer</a:t>
            </a:r>
          </a:p>
        </p:txBody>
      </p:sp>
      <p:sp>
        <p:nvSpPr>
          <p:cNvPr id="8" name="Slide Number Placeholder 3"/>
          <p:cNvSpPr>
            <a:spLocks noGrp="1"/>
          </p:cNvSpPr>
          <p:nvPr>
            <p:ph type="sldNum" sz="quarter" idx="12"/>
          </p:nvPr>
        </p:nvSpPr>
        <p:spPr>
          <a:xfrm>
            <a:off x="6553200" y="6356350"/>
            <a:ext cx="2133600" cy="365125"/>
          </a:xfrm>
        </p:spPr>
        <p:txBody>
          <a:bodyPr/>
          <a:lstStyle/>
          <a:p>
            <a:fld id="{FD672053-D07A-C241-8544-9AF36918B78F}" type="slidenum">
              <a:rPr lang="en-US" smtClean="0">
                <a:latin typeface="Franklin Gothic Book" panose="020B0503020102020204" pitchFamily="34" charset="0"/>
              </a:rPr>
              <a:pPr/>
              <a:t>2</a:t>
            </a:fld>
            <a:endParaRPr lang="en-US" dirty="0">
              <a:latin typeface="Franklin Gothic Book" panose="020B0503020102020204" pitchFamily="34" charset="0"/>
            </a:endParaRPr>
          </a:p>
        </p:txBody>
      </p:sp>
      <p:sp>
        <p:nvSpPr>
          <p:cNvPr id="7" name="Text Box 1"/>
          <p:cNvSpPr txBox="1">
            <a:spLocks noChangeArrowheads="1"/>
          </p:cNvSpPr>
          <p:nvPr/>
        </p:nvSpPr>
        <p:spPr bwMode="auto">
          <a:xfrm>
            <a:off x="6156176" y="476672"/>
            <a:ext cx="2376264" cy="55446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anchor="t" anchorCtr="0" compatLnSpc="1">
            <a:prstTxWarp prst="textNoShape">
              <a:avLst/>
            </a:prstTxWarp>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1" fontAlgn="base" latinLnBrk="0" hangingPunct="1">
              <a:lnSpc>
                <a:spcPct val="100000"/>
              </a:lnSpc>
              <a:spcBef>
                <a:spcPct val="0"/>
              </a:spcBef>
              <a:spcAft>
                <a:spcPts val="400"/>
              </a:spcAft>
              <a:buClrTx/>
              <a:buSzTx/>
              <a:buFontTx/>
              <a:buNone/>
              <a:tabLst/>
            </a:pPr>
            <a:r>
              <a:rPr kumimoji="0" lang="en-AU" sz="1050" i="0" u="none" strike="noStrike" cap="none" normalizeH="0" baseline="0" dirty="0">
                <a:ln>
                  <a:noFill/>
                </a:ln>
                <a:solidFill>
                  <a:schemeClr val="tx1"/>
                </a:solidFill>
                <a:effectLst/>
                <a:latin typeface="Franklin Gothic Medium" panose="020B0603020102020204" pitchFamily="34" charset="0"/>
              </a:rPr>
              <a:t>Qualifying Statements</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Franklin Gothic Book" panose="020B0503020102020204" pitchFamily="34" charset="0"/>
              </a:rPr>
              <a:t>The information in this report that relates to Exploration Information is based on information compiled by Michael Leu a Member of The Australasian Institute of Mining and Metallurgy and the Australian Institute of Geoscientists together with Dr Andrew White, a Fellow of the Australian Institute of Geoscientists and Jacob Rebek and Dr Kris Butera, Members of the Australian Institute of Geoscientists.</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Franklin Gothic Book" panose="020B0503020102020204" pitchFamily="34" charset="0"/>
              </a:rPr>
              <a:t>Mr Leu and Jacob Rebek are qualified geologists and are directors of Sovereign Gold Company Limited.</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Franklin Gothic Book" panose="020B0503020102020204" pitchFamily="34" charset="0"/>
              </a:rPr>
              <a:t>Dr White is a director of Gossan Hill Gold Limited.</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Franklin Gothic Book" panose="020B0503020102020204" pitchFamily="34" charset="0"/>
              </a:rPr>
              <a:t>Dr Kris Butera is CEO and director Gossan Hill Gold Limited.</a:t>
            </a:r>
          </a:p>
          <a:p>
            <a:pPr marL="0" marR="0" lvl="0" indent="0" algn="just" defTabSz="914400" rtl="0" eaLnBrk="1" fontAlgn="base" latinLnBrk="0" hangingPunct="1">
              <a:lnSpc>
                <a:spcPct val="100000"/>
              </a:lnSpc>
              <a:spcBef>
                <a:spcPct val="0"/>
              </a:spcBef>
              <a:spcAft>
                <a:spcPts val="600"/>
              </a:spcAft>
              <a:buClrTx/>
              <a:buSzTx/>
              <a:buFontTx/>
              <a:buNone/>
              <a:tabLst/>
            </a:pPr>
            <a:r>
              <a:rPr kumimoji="0" lang="en-US" sz="1000" b="0" i="0" u="none" strike="noStrike" cap="none" normalizeH="0" baseline="0" dirty="0">
                <a:ln>
                  <a:noFill/>
                </a:ln>
                <a:solidFill>
                  <a:schemeClr val="tx1"/>
                </a:solidFill>
                <a:effectLst/>
                <a:latin typeface="Franklin Gothic Book" panose="020B0503020102020204" pitchFamily="34" charset="0"/>
              </a:rPr>
              <a:t>Mr Leu, Jacob Rebek, Dr White and Dr Butera have sufficient experience, which is relevant to the style of mineralization and type of deposit under consideration and to the activity, which they are undertaking to qualify as Competent Persons as defined in the </a:t>
            </a:r>
            <a:r>
              <a:rPr kumimoji="0" lang="en-US" sz="1000" b="0" i="0" u="none" strike="noStrike" cap="none" normalizeH="0" baseline="0" dirty="0" smtClean="0">
                <a:ln>
                  <a:noFill/>
                </a:ln>
                <a:solidFill>
                  <a:schemeClr val="tx1"/>
                </a:solidFill>
                <a:effectLst/>
                <a:latin typeface="Franklin Gothic Book" panose="020B0503020102020204" pitchFamily="34" charset="0"/>
              </a:rPr>
              <a:t>2012 </a:t>
            </a:r>
            <a:r>
              <a:rPr kumimoji="0" lang="en-US" sz="1000" b="0" i="0" u="none" strike="noStrike" cap="none" normalizeH="0" baseline="0" dirty="0">
                <a:ln>
                  <a:noFill/>
                </a:ln>
                <a:solidFill>
                  <a:schemeClr val="tx1"/>
                </a:solidFill>
                <a:effectLst/>
                <a:latin typeface="Franklin Gothic Book" panose="020B0503020102020204" pitchFamily="34" charset="0"/>
              </a:rPr>
              <a:t>Edition of the Australasian Code for Reporting of Exploration Results, Mineral Resources and Ore Resources. Mr Leu, Jacob Rebek, Dr White and Dr Butera consent to the inclusion in this report of the Exploration Information in the form and context in which it appears</a:t>
            </a:r>
            <a:r>
              <a:rPr kumimoji="0" lang="en-US" sz="1050" b="0" i="0" u="none" strike="noStrike" cap="none" normalizeH="0" baseline="0" dirty="0">
                <a:ln>
                  <a:noFill/>
                </a:ln>
                <a:solidFill>
                  <a:schemeClr val="tx1"/>
                </a:solidFill>
                <a:effectLst/>
                <a:latin typeface="Franklin Gothic Book" panose="020B0503020102020204" pitchFamily="34" charset="0"/>
              </a:rPr>
              <a:t>.</a:t>
            </a:r>
          </a:p>
        </p:txBody>
      </p:sp>
      <p:pic>
        <p:nvPicPr>
          <p:cNvPr id="6" name="Picture 2"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26" t="20862" r="38099" b="37105"/>
          <a:stretch/>
        </p:blipFill>
        <p:spPr bwMode="auto">
          <a:xfrm>
            <a:off x="4139952" y="5877272"/>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8189427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xmlns="" xmlns:lc="http://schemas.openxmlformats.org/drawingml/2006/lockedCanvas" val="0"/>
              </a:ext>
            </a:extLst>
          </a:blip>
          <a:srcRect/>
          <a:stretch>
            <a:fillRect/>
          </a:stretch>
        </p:blipFill>
        <p:spPr bwMode="auto">
          <a:xfrm>
            <a:off x="251520" y="1196752"/>
            <a:ext cx="4270177" cy="4039010"/>
          </a:xfrm>
          <a:prstGeom prst="rect">
            <a:avLst/>
          </a:prstGeom>
          <a:noFill/>
          <a:ln w="9525">
            <a:solidFill>
              <a:schemeClr val="tx1"/>
            </a:solidFill>
            <a:miter lim="800000"/>
            <a:headEnd/>
            <a:tailEnd/>
          </a:ln>
          <a:extLst>
            <a:ext uri="{909E8E84-426E-40DD-AFC4-6F175D3DCCD1}">
              <a14:hiddenFill xmlns:a14="http://schemas.microsoft.com/office/drawing/2010/main" xmlns="" xmlns:lc="http://schemas.openxmlformats.org/drawingml/2006/lockedCanvas">
                <a:solidFill>
                  <a:schemeClr val="accent1"/>
                </a:solidFill>
              </a14:hiddenFill>
            </a:ext>
          </a:extLst>
        </p:spPr>
      </p:pic>
      <p:sp>
        <p:nvSpPr>
          <p:cNvPr id="5" name="TextBox 4"/>
          <p:cNvSpPr txBox="1"/>
          <p:nvPr/>
        </p:nvSpPr>
        <p:spPr>
          <a:xfrm>
            <a:off x="4788024" y="620688"/>
            <a:ext cx="4032448" cy="1384995"/>
          </a:xfrm>
          <a:prstGeom prst="rect">
            <a:avLst/>
          </a:prstGeom>
          <a:noFill/>
        </p:spPr>
        <p:txBody>
          <a:bodyPr wrap="square" rtlCol="0">
            <a:spAutoFit/>
          </a:bodyPr>
          <a:lstStyle/>
          <a:p>
            <a:r>
              <a:rPr lang="en-AU" sz="2800" dirty="0" smtClean="0">
                <a:latin typeface="Arial" pitchFamily="34" charset="0"/>
                <a:cs typeface="Arial" pitchFamily="34" charset="0"/>
              </a:rPr>
              <a:t>Hobbs: </a:t>
            </a:r>
            <a:r>
              <a:rPr lang="en-AU" sz="2800" dirty="0" smtClean="0">
                <a:latin typeface="Times New Roman" pitchFamily="18" charset="0"/>
                <a:cs typeface="Times New Roman" pitchFamily="18" charset="0"/>
              </a:rPr>
              <a:t>located on a jog on the Gilmore Suture, ~19km NW Adelong. </a:t>
            </a:r>
            <a:endParaRPr lang="en-AU" sz="2800" dirty="0">
              <a:latin typeface="Times New Roman" pitchFamily="18" charset="0"/>
              <a:cs typeface="Times New Roman" pitchFamily="18" charset="0"/>
            </a:endParaRPr>
          </a:p>
        </p:txBody>
      </p:sp>
      <p:pic>
        <p:nvPicPr>
          <p:cNvPr id="14" name="Picture 2" descr="Fig 2_IGR_Mt Adrah-Hobbs deposit"/>
          <p:cNvPicPr>
            <a:picLocks noChangeAspect="1" noChangeArrowheads="1"/>
          </p:cNvPicPr>
          <p:nvPr/>
        </p:nvPicPr>
        <p:blipFill>
          <a:blip r:embed="rId4" cstate="print"/>
          <a:srcRect l="24167" t="27287" r="56709" b="49884"/>
          <a:stretch>
            <a:fillRect/>
          </a:stretch>
        </p:blipFill>
        <p:spPr bwMode="auto">
          <a:xfrm>
            <a:off x="5436096" y="2420888"/>
            <a:ext cx="2774876" cy="3256979"/>
          </a:xfrm>
          <a:prstGeom prst="rect">
            <a:avLst/>
          </a:prstGeom>
          <a:noFill/>
          <a:ln w="9525">
            <a:noFill/>
            <a:miter lim="800000"/>
            <a:headEnd/>
            <a:tailEnd/>
          </a:ln>
        </p:spPr>
      </p:pic>
      <p:sp>
        <p:nvSpPr>
          <p:cNvPr id="15" name="TextBox 14"/>
          <p:cNvSpPr txBox="1"/>
          <p:nvPr/>
        </p:nvSpPr>
        <p:spPr>
          <a:xfrm>
            <a:off x="539552" y="5661248"/>
            <a:ext cx="7200800" cy="707886"/>
          </a:xfrm>
          <a:prstGeom prst="rect">
            <a:avLst/>
          </a:prstGeom>
          <a:noFill/>
        </p:spPr>
        <p:txBody>
          <a:bodyPr wrap="square" rtlCol="0">
            <a:spAutoFit/>
          </a:bodyPr>
          <a:lstStyle/>
          <a:p>
            <a:r>
              <a:rPr lang="en-AU" sz="2000" dirty="0" smtClean="0">
                <a:latin typeface="Times New Roman" pitchFamily="18" charset="0"/>
                <a:cs typeface="Times New Roman" pitchFamily="18" charset="0"/>
              </a:rPr>
              <a:t>Ordovician metasediments and basic metavolcanics host a quartz monzodiorite stock at Mt Adrah.</a:t>
            </a:r>
            <a:endParaRPr lang="en-A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ndrew\Downloads\Hillas Creek RTP.JPG"/>
          <p:cNvPicPr>
            <a:picLocks noChangeAspect="1" noChangeArrowheads="1"/>
          </p:cNvPicPr>
          <p:nvPr/>
        </p:nvPicPr>
        <p:blipFill>
          <a:blip r:embed="rId2" cstate="print"/>
          <a:srcRect/>
          <a:stretch>
            <a:fillRect/>
          </a:stretch>
        </p:blipFill>
        <p:spPr bwMode="auto">
          <a:xfrm>
            <a:off x="4572000" y="2276872"/>
            <a:ext cx="4152636" cy="3489508"/>
          </a:xfrm>
          <a:prstGeom prst="rect">
            <a:avLst/>
          </a:prstGeom>
          <a:noFill/>
        </p:spPr>
      </p:pic>
      <p:sp>
        <p:nvSpPr>
          <p:cNvPr id="3" name="TextBox 2"/>
          <p:cNvSpPr txBox="1"/>
          <p:nvPr/>
        </p:nvSpPr>
        <p:spPr>
          <a:xfrm>
            <a:off x="2843808" y="476672"/>
            <a:ext cx="3312368" cy="523220"/>
          </a:xfrm>
          <a:prstGeom prst="rect">
            <a:avLst/>
          </a:prstGeom>
          <a:noFill/>
        </p:spPr>
        <p:txBody>
          <a:bodyPr wrap="square" rtlCol="0">
            <a:spAutoFit/>
          </a:bodyPr>
          <a:lstStyle/>
          <a:p>
            <a:r>
              <a:rPr lang="en-AU" sz="2800" dirty="0" smtClean="0">
                <a:latin typeface="Arial" pitchFamily="34" charset="0"/>
                <a:cs typeface="Arial" pitchFamily="34" charset="0"/>
              </a:rPr>
              <a:t>Hobbs gold deposit</a:t>
            </a:r>
            <a:endParaRPr lang="en-AU" sz="2800" dirty="0">
              <a:latin typeface="Arial" pitchFamily="34" charset="0"/>
              <a:cs typeface="Arial" pitchFamily="34" charset="0"/>
            </a:endParaRPr>
          </a:p>
        </p:txBody>
      </p:sp>
      <p:pic>
        <p:nvPicPr>
          <p:cNvPr id="4" name="Picture 2" descr="SGCL Letterhead DD0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extBox 4"/>
          <p:cNvSpPr txBox="1"/>
          <p:nvPr/>
        </p:nvSpPr>
        <p:spPr>
          <a:xfrm>
            <a:off x="611560" y="1844824"/>
            <a:ext cx="3744416" cy="3477875"/>
          </a:xfrm>
          <a:prstGeom prst="rect">
            <a:avLst/>
          </a:prstGeom>
          <a:noFill/>
        </p:spPr>
        <p:txBody>
          <a:bodyPr wrap="square" rtlCol="0">
            <a:spAutoFit/>
          </a:bodyPr>
          <a:lstStyle/>
          <a:p>
            <a:pPr>
              <a:buFont typeface="Arial" pitchFamily="34" charset="0"/>
              <a:buChar char="•"/>
            </a:pPr>
            <a:r>
              <a:rPr lang="en-AU" sz="2000" dirty="0" smtClean="0">
                <a:latin typeface="Times New Roman" pitchFamily="18" charset="0"/>
                <a:cs typeface="Times New Roman" pitchFamily="18" charset="0"/>
              </a:rPr>
              <a:t>RTP magnetics identify jogs on the Gilmore Suture.</a:t>
            </a:r>
          </a:p>
          <a:p>
            <a:pPr>
              <a:buFont typeface="Arial" pitchFamily="34" charset="0"/>
              <a:buChar char="•"/>
            </a:pPr>
            <a:endParaRPr lang="en-AU" sz="2000" dirty="0">
              <a:latin typeface="Times New Roman" pitchFamily="18" charset="0"/>
              <a:cs typeface="Times New Roman" pitchFamily="18" charset="0"/>
            </a:endParaRPr>
          </a:p>
          <a:p>
            <a:pPr>
              <a:buFont typeface="Arial" pitchFamily="34" charset="0"/>
              <a:buChar char="•"/>
            </a:pPr>
            <a:r>
              <a:rPr lang="en-AU" sz="2000" dirty="0" smtClean="0">
                <a:latin typeface="Times New Roman" pitchFamily="18" charset="0"/>
                <a:cs typeface="Times New Roman" pitchFamily="18" charset="0"/>
              </a:rPr>
              <a:t>Hobbs occurs near the margin of a major </a:t>
            </a:r>
            <a:r>
              <a:rPr lang="en-AU" sz="2000" dirty="0" smtClean="0">
                <a:latin typeface="Times New Roman" pitchFamily="18" charset="0"/>
                <a:cs typeface="Times New Roman" pitchFamily="18" charset="0"/>
              </a:rPr>
              <a:t>pluton</a:t>
            </a:r>
            <a:r>
              <a:rPr lang="en-AU" sz="2000" dirty="0" smtClean="0">
                <a:latin typeface="Times New Roman" pitchFamily="18" charset="0"/>
                <a:cs typeface="Times New Roman" pitchFamily="18" charset="0"/>
              </a:rPr>
              <a:t>, </a:t>
            </a:r>
            <a:r>
              <a:rPr lang="en-AU" sz="2000" dirty="0" smtClean="0">
                <a:latin typeface="Times New Roman" pitchFamily="18" charset="0"/>
                <a:cs typeface="Times New Roman" pitchFamily="18" charset="0"/>
              </a:rPr>
              <a:t>the surface expression of which is </a:t>
            </a:r>
            <a:r>
              <a:rPr lang="en-AU" sz="2000" dirty="0" smtClean="0">
                <a:latin typeface="Times New Roman" pitchFamily="18" charset="0"/>
                <a:cs typeface="Times New Roman" pitchFamily="18" charset="0"/>
              </a:rPr>
              <a:t>a diorite. </a:t>
            </a:r>
            <a:endParaRPr lang="en-AU" sz="2000" dirty="0" smtClean="0">
              <a:latin typeface="Times New Roman" pitchFamily="18" charset="0"/>
              <a:cs typeface="Times New Roman" pitchFamily="18" charset="0"/>
            </a:endParaRPr>
          </a:p>
          <a:p>
            <a:pPr>
              <a:buFont typeface="Arial" pitchFamily="34" charset="0"/>
              <a:buChar char="•"/>
            </a:pPr>
            <a:endParaRPr lang="en-AU" sz="2000" dirty="0" smtClean="0">
              <a:latin typeface="Times New Roman" pitchFamily="18" charset="0"/>
              <a:cs typeface="Times New Roman" pitchFamily="18" charset="0"/>
            </a:endParaRPr>
          </a:p>
          <a:p>
            <a:pPr>
              <a:buFont typeface="Arial" pitchFamily="34" charset="0"/>
              <a:buChar char="•"/>
            </a:pPr>
            <a:r>
              <a:rPr lang="en-AU" sz="2000" dirty="0" smtClean="0">
                <a:latin typeface="Times New Roman" pitchFamily="18" charset="0"/>
                <a:cs typeface="Times New Roman" pitchFamily="18" charset="0"/>
              </a:rPr>
              <a:t>A magnetic low associated with the Hobbs pipe is partly obscured by the magnetics of a roof pendant of calcareous metasediments</a:t>
            </a:r>
            <a:endParaRPr lang="en-AU" sz="2000" dirty="0">
              <a:latin typeface="Times New Roman" pitchFamily="18" charset="0"/>
              <a:cs typeface="Times New Roman" pitchFamily="18" charset="0"/>
            </a:endParaRPr>
          </a:p>
        </p:txBody>
      </p:sp>
      <p:sp>
        <p:nvSpPr>
          <p:cNvPr id="6" name="Freeform 5"/>
          <p:cNvSpPr/>
          <p:nvPr/>
        </p:nvSpPr>
        <p:spPr>
          <a:xfrm>
            <a:off x="5248894" y="2386940"/>
            <a:ext cx="2125683" cy="3325091"/>
          </a:xfrm>
          <a:custGeom>
            <a:avLst/>
            <a:gdLst>
              <a:gd name="connsiteX0" fmla="*/ 0 w 2125683"/>
              <a:gd name="connsiteY0" fmla="*/ 0 h 3325091"/>
              <a:gd name="connsiteX1" fmla="*/ 0 w 2125683"/>
              <a:gd name="connsiteY1" fmla="*/ 0 h 3325091"/>
              <a:gd name="connsiteX2" fmla="*/ 35625 w 2125683"/>
              <a:gd name="connsiteY2" fmla="*/ 95003 h 3325091"/>
              <a:gd name="connsiteX3" fmla="*/ 59376 w 2125683"/>
              <a:gd name="connsiteY3" fmla="*/ 166255 h 3325091"/>
              <a:gd name="connsiteX4" fmla="*/ 71251 w 2125683"/>
              <a:gd name="connsiteY4" fmla="*/ 201881 h 3325091"/>
              <a:gd name="connsiteX5" fmla="*/ 95002 w 2125683"/>
              <a:gd name="connsiteY5" fmla="*/ 237507 h 3325091"/>
              <a:gd name="connsiteX6" fmla="*/ 296883 w 2125683"/>
              <a:gd name="connsiteY6" fmla="*/ 843148 h 3325091"/>
              <a:gd name="connsiteX7" fmla="*/ 332509 w 2125683"/>
              <a:gd name="connsiteY7" fmla="*/ 866899 h 3325091"/>
              <a:gd name="connsiteX8" fmla="*/ 368135 w 2125683"/>
              <a:gd name="connsiteY8" fmla="*/ 878774 h 3325091"/>
              <a:gd name="connsiteX9" fmla="*/ 463137 w 2125683"/>
              <a:gd name="connsiteY9" fmla="*/ 914400 h 3325091"/>
              <a:gd name="connsiteX10" fmla="*/ 534389 w 2125683"/>
              <a:gd name="connsiteY10" fmla="*/ 938151 h 3325091"/>
              <a:gd name="connsiteX11" fmla="*/ 581890 w 2125683"/>
              <a:gd name="connsiteY11" fmla="*/ 1045029 h 3325091"/>
              <a:gd name="connsiteX12" fmla="*/ 593766 w 2125683"/>
              <a:gd name="connsiteY12" fmla="*/ 1080655 h 3325091"/>
              <a:gd name="connsiteX13" fmla="*/ 605641 w 2125683"/>
              <a:gd name="connsiteY13" fmla="*/ 1116281 h 3325091"/>
              <a:gd name="connsiteX14" fmla="*/ 653142 w 2125683"/>
              <a:gd name="connsiteY14" fmla="*/ 1187533 h 3325091"/>
              <a:gd name="connsiteX15" fmla="*/ 676893 w 2125683"/>
              <a:gd name="connsiteY15" fmla="*/ 1223159 h 3325091"/>
              <a:gd name="connsiteX16" fmla="*/ 724394 w 2125683"/>
              <a:gd name="connsiteY16" fmla="*/ 1294411 h 3325091"/>
              <a:gd name="connsiteX17" fmla="*/ 736270 w 2125683"/>
              <a:gd name="connsiteY17" fmla="*/ 1330037 h 3325091"/>
              <a:gd name="connsiteX18" fmla="*/ 783771 w 2125683"/>
              <a:gd name="connsiteY18" fmla="*/ 1401289 h 3325091"/>
              <a:gd name="connsiteX19" fmla="*/ 807522 w 2125683"/>
              <a:gd name="connsiteY19" fmla="*/ 1436915 h 3325091"/>
              <a:gd name="connsiteX20" fmla="*/ 866898 w 2125683"/>
              <a:gd name="connsiteY20" fmla="*/ 1543792 h 3325091"/>
              <a:gd name="connsiteX21" fmla="*/ 890649 w 2125683"/>
              <a:gd name="connsiteY21" fmla="*/ 1579418 h 3325091"/>
              <a:gd name="connsiteX22" fmla="*/ 914400 w 2125683"/>
              <a:gd name="connsiteY22" fmla="*/ 1650670 h 3325091"/>
              <a:gd name="connsiteX23" fmla="*/ 950025 w 2125683"/>
              <a:gd name="connsiteY23" fmla="*/ 1721922 h 3325091"/>
              <a:gd name="connsiteX24" fmla="*/ 1021277 w 2125683"/>
              <a:gd name="connsiteY24" fmla="*/ 1745673 h 3325091"/>
              <a:gd name="connsiteX25" fmla="*/ 1128155 w 2125683"/>
              <a:gd name="connsiteY25" fmla="*/ 1781299 h 3325091"/>
              <a:gd name="connsiteX26" fmla="*/ 1175657 w 2125683"/>
              <a:gd name="connsiteY26" fmla="*/ 1793174 h 3325091"/>
              <a:gd name="connsiteX27" fmla="*/ 1199407 w 2125683"/>
              <a:gd name="connsiteY27" fmla="*/ 1828800 h 3325091"/>
              <a:gd name="connsiteX28" fmla="*/ 1235033 w 2125683"/>
              <a:gd name="connsiteY28" fmla="*/ 1935678 h 3325091"/>
              <a:gd name="connsiteX29" fmla="*/ 1258784 w 2125683"/>
              <a:gd name="connsiteY29" fmla="*/ 1971304 h 3325091"/>
              <a:gd name="connsiteX30" fmla="*/ 1270659 w 2125683"/>
              <a:gd name="connsiteY30" fmla="*/ 2006930 h 3325091"/>
              <a:gd name="connsiteX31" fmla="*/ 1318161 w 2125683"/>
              <a:gd name="connsiteY31" fmla="*/ 2078182 h 3325091"/>
              <a:gd name="connsiteX32" fmla="*/ 1377537 w 2125683"/>
              <a:gd name="connsiteY32" fmla="*/ 2185060 h 3325091"/>
              <a:gd name="connsiteX33" fmla="*/ 1448789 w 2125683"/>
              <a:gd name="connsiteY33" fmla="*/ 2291938 h 3325091"/>
              <a:gd name="connsiteX34" fmla="*/ 1496290 w 2125683"/>
              <a:gd name="connsiteY34" fmla="*/ 2363190 h 3325091"/>
              <a:gd name="connsiteX35" fmla="*/ 1520041 w 2125683"/>
              <a:gd name="connsiteY35" fmla="*/ 2398816 h 3325091"/>
              <a:gd name="connsiteX36" fmla="*/ 1579418 w 2125683"/>
              <a:gd name="connsiteY36" fmla="*/ 2505694 h 3325091"/>
              <a:gd name="connsiteX37" fmla="*/ 1615044 w 2125683"/>
              <a:gd name="connsiteY37" fmla="*/ 2529444 h 3325091"/>
              <a:gd name="connsiteX38" fmla="*/ 1674420 w 2125683"/>
              <a:gd name="connsiteY38" fmla="*/ 2576946 h 3325091"/>
              <a:gd name="connsiteX39" fmla="*/ 1698171 w 2125683"/>
              <a:gd name="connsiteY39" fmla="*/ 2612572 h 3325091"/>
              <a:gd name="connsiteX40" fmla="*/ 1769423 w 2125683"/>
              <a:gd name="connsiteY40" fmla="*/ 2660073 h 3325091"/>
              <a:gd name="connsiteX41" fmla="*/ 1793174 w 2125683"/>
              <a:gd name="connsiteY41" fmla="*/ 2695699 h 3325091"/>
              <a:gd name="connsiteX42" fmla="*/ 1852550 w 2125683"/>
              <a:gd name="connsiteY42" fmla="*/ 2755076 h 3325091"/>
              <a:gd name="connsiteX43" fmla="*/ 1911927 w 2125683"/>
              <a:gd name="connsiteY43" fmla="*/ 2850078 h 3325091"/>
              <a:gd name="connsiteX44" fmla="*/ 1935677 w 2125683"/>
              <a:gd name="connsiteY44" fmla="*/ 2885704 h 3325091"/>
              <a:gd name="connsiteX45" fmla="*/ 1959428 w 2125683"/>
              <a:gd name="connsiteY45" fmla="*/ 2956956 h 3325091"/>
              <a:gd name="connsiteX46" fmla="*/ 2006929 w 2125683"/>
              <a:gd name="connsiteY46" fmla="*/ 3099460 h 3325091"/>
              <a:gd name="connsiteX47" fmla="*/ 2030680 w 2125683"/>
              <a:gd name="connsiteY47" fmla="*/ 3170712 h 3325091"/>
              <a:gd name="connsiteX48" fmla="*/ 2054431 w 2125683"/>
              <a:gd name="connsiteY48" fmla="*/ 3206338 h 3325091"/>
              <a:gd name="connsiteX49" fmla="*/ 2078181 w 2125683"/>
              <a:gd name="connsiteY49" fmla="*/ 3277590 h 3325091"/>
              <a:gd name="connsiteX50" fmla="*/ 2113807 w 2125683"/>
              <a:gd name="connsiteY50" fmla="*/ 3301341 h 3325091"/>
              <a:gd name="connsiteX51" fmla="*/ 2125683 w 2125683"/>
              <a:gd name="connsiteY51" fmla="*/ 3325091 h 3325091"/>
              <a:gd name="connsiteX52" fmla="*/ 2125683 w 2125683"/>
              <a:gd name="connsiteY52" fmla="*/ 3325091 h 3325091"/>
              <a:gd name="connsiteX53" fmla="*/ 2125683 w 2125683"/>
              <a:gd name="connsiteY53" fmla="*/ 3277590 h 3325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125683" h="3325091">
                <a:moveTo>
                  <a:pt x="0" y="0"/>
                </a:moveTo>
                <a:lnTo>
                  <a:pt x="0" y="0"/>
                </a:lnTo>
                <a:cubicBezTo>
                  <a:pt x="11875" y="31668"/>
                  <a:pt x="24250" y="63152"/>
                  <a:pt x="35625" y="95003"/>
                </a:cubicBezTo>
                <a:cubicBezTo>
                  <a:pt x="44045" y="118580"/>
                  <a:pt x="51459" y="142504"/>
                  <a:pt x="59376" y="166255"/>
                </a:cubicBezTo>
                <a:cubicBezTo>
                  <a:pt x="63334" y="178130"/>
                  <a:pt x="64307" y="191466"/>
                  <a:pt x="71251" y="201881"/>
                </a:cubicBezTo>
                <a:lnTo>
                  <a:pt x="95002" y="237507"/>
                </a:lnTo>
                <a:lnTo>
                  <a:pt x="296883" y="843148"/>
                </a:lnTo>
                <a:cubicBezTo>
                  <a:pt x="301397" y="856688"/>
                  <a:pt x="319743" y="860516"/>
                  <a:pt x="332509" y="866899"/>
                </a:cubicBezTo>
                <a:cubicBezTo>
                  <a:pt x="343705" y="872497"/>
                  <a:pt x="356629" y="873843"/>
                  <a:pt x="368135" y="878774"/>
                </a:cubicBezTo>
                <a:cubicBezTo>
                  <a:pt x="492021" y="931868"/>
                  <a:pt x="341497" y="877908"/>
                  <a:pt x="463137" y="914400"/>
                </a:cubicBezTo>
                <a:cubicBezTo>
                  <a:pt x="487117" y="921594"/>
                  <a:pt x="534389" y="938151"/>
                  <a:pt x="534389" y="938151"/>
                </a:cubicBezTo>
                <a:cubicBezTo>
                  <a:pt x="572028" y="994609"/>
                  <a:pt x="553625" y="960235"/>
                  <a:pt x="581890" y="1045029"/>
                </a:cubicBezTo>
                <a:lnTo>
                  <a:pt x="593766" y="1080655"/>
                </a:lnTo>
                <a:cubicBezTo>
                  <a:pt x="597724" y="1092530"/>
                  <a:pt x="598697" y="1105866"/>
                  <a:pt x="605641" y="1116281"/>
                </a:cubicBezTo>
                <a:lnTo>
                  <a:pt x="653142" y="1187533"/>
                </a:lnTo>
                <a:lnTo>
                  <a:pt x="676893" y="1223159"/>
                </a:lnTo>
                <a:cubicBezTo>
                  <a:pt x="705128" y="1307866"/>
                  <a:pt x="665093" y="1205460"/>
                  <a:pt x="724394" y="1294411"/>
                </a:cubicBezTo>
                <a:cubicBezTo>
                  <a:pt x="731338" y="1304826"/>
                  <a:pt x="730191" y="1319095"/>
                  <a:pt x="736270" y="1330037"/>
                </a:cubicBezTo>
                <a:cubicBezTo>
                  <a:pt x="750133" y="1354990"/>
                  <a:pt x="767937" y="1377538"/>
                  <a:pt x="783771" y="1401289"/>
                </a:cubicBezTo>
                <a:lnTo>
                  <a:pt x="807522" y="1436915"/>
                </a:lnTo>
                <a:cubicBezTo>
                  <a:pt x="828423" y="1499621"/>
                  <a:pt x="812454" y="1462126"/>
                  <a:pt x="866898" y="1543792"/>
                </a:cubicBezTo>
                <a:lnTo>
                  <a:pt x="890649" y="1579418"/>
                </a:lnTo>
                <a:lnTo>
                  <a:pt x="914400" y="1650670"/>
                </a:lnTo>
                <a:cubicBezTo>
                  <a:pt x="920870" y="1670081"/>
                  <a:pt x="930640" y="1709806"/>
                  <a:pt x="950025" y="1721922"/>
                </a:cubicBezTo>
                <a:cubicBezTo>
                  <a:pt x="971255" y="1735191"/>
                  <a:pt x="997526" y="1737756"/>
                  <a:pt x="1021277" y="1745673"/>
                </a:cubicBezTo>
                <a:lnTo>
                  <a:pt x="1128155" y="1781299"/>
                </a:lnTo>
                <a:cubicBezTo>
                  <a:pt x="1143639" y="1786460"/>
                  <a:pt x="1159823" y="1789216"/>
                  <a:pt x="1175657" y="1793174"/>
                </a:cubicBezTo>
                <a:cubicBezTo>
                  <a:pt x="1183574" y="1805049"/>
                  <a:pt x="1193611" y="1815758"/>
                  <a:pt x="1199407" y="1828800"/>
                </a:cubicBezTo>
                <a:cubicBezTo>
                  <a:pt x="1199412" y="1828810"/>
                  <a:pt x="1229094" y="1917859"/>
                  <a:pt x="1235033" y="1935678"/>
                </a:cubicBezTo>
                <a:cubicBezTo>
                  <a:pt x="1239546" y="1949218"/>
                  <a:pt x="1250867" y="1959429"/>
                  <a:pt x="1258784" y="1971304"/>
                </a:cubicBezTo>
                <a:cubicBezTo>
                  <a:pt x="1262742" y="1983179"/>
                  <a:pt x="1264580" y="1995988"/>
                  <a:pt x="1270659" y="2006930"/>
                </a:cubicBezTo>
                <a:cubicBezTo>
                  <a:pt x="1284522" y="2031883"/>
                  <a:pt x="1318161" y="2078182"/>
                  <a:pt x="1318161" y="2078182"/>
                </a:cubicBezTo>
                <a:cubicBezTo>
                  <a:pt x="1339062" y="2140887"/>
                  <a:pt x="1323093" y="2103394"/>
                  <a:pt x="1377537" y="2185060"/>
                </a:cubicBezTo>
                <a:lnTo>
                  <a:pt x="1448789" y="2291938"/>
                </a:lnTo>
                <a:lnTo>
                  <a:pt x="1496290" y="2363190"/>
                </a:lnTo>
                <a:lnTo>
                  <a:pt x="1520041" y="2398816"/>
                </a:lnTo>
                <a:cubicBezTo>
                  <a:pt x="1540942" y="2461522"/>
                  <a:pt x="1524972" y="2424027"/>
                  <a:pt x="1579418" y="2505694"/>
                </a:cubicBezTo>
                <a:cubicBezTo>
                  <a:pt x="1587335" y="2517569"/>
                  <a:pt x="1603169" y="2521527"/>
                  <a:pt x="1615044" y="2529444"/>
                </a:cubicBezTo>
                <a:cubicBezTo>
                  <a:pt x="1683106" y="2631540"/>
                  <a:pt x="1592480" y="2511393"/>
                  <a:pt x="1674420" y="2576946"/>
                </a:cubicBezTo>
                <a:cubicBezTo>
                  <a:pt x="1685565" y="2585862"/>
                  <a:pt x="1687430" y="2603174"/>
                  <a:pt x="1698171" y="2612572"/>
                </a:cubicBezTo>
                <a:cubicBezTo>
                  <a:pt x="1719653" y="2631369"/>
                  <a:pt x="1769423" y="2660073"/>
                  <a:pt x="1769423" y="2660073"/>
                </a:cubicBezTo>
                <a:cubicBezTo>
                  <a:pt x="1777340" y="2671948"/>
                  <a:pt x="1783082" y="2685607"/>
                  <a:pt x="1793174" y="2695699"/>
                </a:cubicBezTo>
                <a:cubicBezTo>
                  <a:pt x="1834342" y="2736867"/>
                  <a:pt x="1827216" y="2698074"/>
                  <a:pt x="1852550" y="2755076"/>
                </a:cubicBezTo>
                <a:cubicBezTo>
                  <a:pt x="1894201" y="2848792"/>
                  <a:pt x="1847838" y="2807353"/>
                  <a:pt x="1911927" y="2850078"/>
                </a:cubicBezTo>
                <a:cubicBezTo>
                  <a:pt x="1919844" y="2861953"/>
                  <a:pt x="1929881" y="2872662"/>
                  <a:pt x="1935677" y="2885704"/>
                </a:cubicBezTo>
                <a:cubicBezTo>
                  <a:pt x="1945845" y="2908582"/>
                  <a:pt x="1951511" y="2933205"/>
                  <a:pt x="1959428" y="2956956"/>
                </a:cubicBezTo>
                <a:lnTo>
                  <a:pt x="2006929" y="3099460"/>
                </a:lnTo>
                <a:lnTo>
                  <a:pt x="2030680" y="3170712"/>
                </a:lnTo>
                <a:cubicBezTo>
                  <a:pt x="2035193" y="3184252"/>
                  <a:pt x="2046514" y="3194463"/>
                  <a:pt x="2054431" y="3206338"/>
                </a:cubicBezTo>
                <a:lnTo>
                  <a:pt x="2078181" y="3277590"/>
                </a:lnTo>
                <a:cubicBezTo>
                  <a:pt x="2082694" y="3291130"/>
                  <a:pt x="2103715" y="3291249"/>
                  <a:pt x="2113807" y="3301341"/>
                </a:cubicBezTo>
                <a:cubicBezTo>
                  <a:pt x="2120066" y="3307600"/>
                  <a:pt x="2121724" y="3317174"/>
                  <a:pt x="2125683" y="3325091"/>
                </a:cubicBezTo>
                <a:lnTo>
                  <a:pt x="2125683" y="3325091"/>
                </a:lnTo>
                <a:lnTo>
                  <a:pt x="2125683" y="3277590"/>
                </a:lnTo>
              </a:path>
            </a:pathLst>
          </a:custGeom>
          <a:ln w="31750">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AU" dirty="0"/>
          </a:p>
        </p:txBody>
      </p:sp>
      <p:sp>
        <p:nvSpPr>
          <p:cNvPr id="7" name="Freeform 6"/>
          <p:cNvSpPr/>
          <p:nvPr/>
        </p:nvSpPr>
        <p:spPr>
          <a:xfrm>
            <a:off x="6151418" y="4168239"/>
            <a:ext cx="973777" cy="1080655"/>
          </a:xfrm>
          <a:custGeom>
            <a:avLst/>
            <a:gdLst>
              <a:gd name="connsiteX0" fmla="*/ 0 w 973777"/>
              <a:gd name="connsiteY0" fmla="*/ 0 h 1080655"/>
              <a:gd name="connsiteX1" fmla="*/ 0 w 973777"/>
              <a:gd name="connsiteY1" fmla="*/ 0 h 1080655"/>
              <a:gd name="connsiteX2" fmla="*/ 71252 w 973777"/>
              <a:gd name="connsiteY2" fmla="*/ 83127 h 1080655"/>
              <a:gd name="connsiteX3" fmla="*/ 154379 w 973777"/>
              <a:gd name="connsiteY3" fmla="*/ 190005 h 1080655"/>
              <a:gd name="connsiteX4" fmla="*/ 190005 w 973777"/>
              <a:gd name="connsiteY4" fmla="*/ 261257 h 1080655"/>
              <a:gd name="connsiteX5" fmla="*/ 201881 w 973777"/>
              <a:gd name="connsiteY5" fmla="*/ 296883 h 1080655"/>
              <a:gd name="connsiteX6" fmla="*/ 249382 w 973777"/>
              <a:gd name="connsiteY6" fmla="*/ 368135 h 1080655"/>
              <a:gd name="connsiteX7" fmla="*/ 296883 w 973777"/>
              <a:gd name="connsiteY7" fmla="*/ 439387 h 1080655"/>
              <a:gd name="connsiteX8" fmla="*/ 308759 w 973777"/>
              <a:gd name="connsiteY8" fmla="*/ 475013 h 1080655"/>
              <a:gd name="connsiteX9" fmla="*/ 368135 w 973777"/>
              <a:gd name="connsiteY9" fmla="*/ 534390 h 1080655"/>
              <a:gd name="connsiteX10" fmla="*/ 415637 w 973777"/>
              <a:gd name="connsiteY10" fmla="*/ 581891 h 1080655"/>
              <a:gd name="connsiteX11" fmla="*/ 463138 w 973777"/>
              <a:gd name="connsiteY11" fmla="*/ 653143 h 1080655"/>
              <a:gd name="connsiteX12" fmla="*/ 534390 w 973777"/>
              <a:gd name="connsiteY12" fmla="*/ 760021 h 1080655"/>
              <a:gd name="connsiteX13" fmla="*/ 558140 w 973777"/>
              <a:gd name="connsiteY13" fmla="*/ 795647 h 1080655"/>
              <a:gd name="connsiteX14" fmla="*/ 605642 w 973777"/>
              <a:gd name="connsiteY14" fmla="*/ 902525 h 1080655"/>
              <a:gd name="connsiteX15" fmla="*/ 641268 w 973777"/>
              <a:gd name="connsiteY15" fmla="*/ 938151 h 1080655"/>
              <a:gd name="connsiteX16" fmla="*/ 653143 w 973777"/>
              <a:gd name="connsiteY16" fmla="*/ 973777 h 1080655"/>
              <a:gd name="connsiteX17" fmla="*/ 688769 w 973777"/>
              <a:gd name="connsiteY17" fmla="*/ 985652 h 1080655"/>
              <a:gd name="connsiteX18" fmla="*/ 724395 w 973777"/>
              <a:gd name="connsiteY18" fmla="*/ 1009403 h 1080655"/>
              <a:gd name="connsiteX19" fmla="*/ 831273 w 973777"/>
              <a:gd name="connsiteY19" fmla="*/ 1033153 h 1080655"/>
              <a:gd name="connsiteX20" fmla="*/ 914400 w 973777"/>
              <a:gd name="connsiteY20" fmla="*/ 1056904 h 1080655"/>
              <a:gd name="connsiteX21" fmla="*/ 973777 w 973777"/>
              <a:gd name="connsiteY21" fmla="*/ 1080655 h 1080655"/>
              <a:gd name="connsiteX22" fmla="*/ 973777 w 973777"/>
              <a:gd name="connsiteY22" fmla="*/ 1080655 h 1080655"/>
              <a:gd name="connsiteX23" fmla="*/ 973777 w 973777"/>
              <a:gd name="connsiteY23" fmla="*/ 1080655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73777" h="1080655">
                <a:moveTo>
                  <a:pt x="0" y="0"/>
                </a:moveTo>
                <a:lnTo>
                  <a:pt x="0" y="0"/>
                </a:lnTo>
                <a:cubicBezTo>
                  <a:pt x="23751" y="27709"/>
                  <a:pt x="49001" y="54200"/>
                  <a:pt x="71252" y="83127"/>
                </a:cubicBezTo>
                <a:cubicBezTo>
                  <a:pt x="165948" y="206232"/>
                  <a:pt x="76282" y="111908"/>
                  <a:pt x="154379" y="190005"/>
                </a:cubicBezTo>
                <a:cubicBezTo>
                  <a:pt x="184230" y="279552"/>
                  <a:pt x="143963" y="169174"/>
                  <a:pt x="190005" y="261257"/>
                </a:cubicBezTo>
                <a:cubicBezTo>
                  <a:pt x="195603" y="272453"/>
                  <a:pt x="195802" y="285941"/>
                  <a:pt x="201881" y="296883"/>
                </a:cubicBezTo>
                <a:cubicBezTo>
                  <a:pt x="215744" y="321836"/>
                  <a:pt x="233548" y="344384"/>
                  <a:pt x="249382" y="368135"/>
                </a:cubicBezTo>
                <a:lnTo>
                  <a:pt x="296883" y="439387"/>
                </a:lnTo>
                <a:cubicBezTo>
                  <a:pt x="303826" y="449803"/>
                  <a:pt x="303161" y="463817"/>
                  <a:pt x="308759" y="475013"/>
                </a:cubicBezTo>
                <a:cubicBezTo>
                  <a:pt x="328552" y="514598"/>
                  <a:pt x="332508" y="510638"/>
                  <a:pt x="368135" y="534390"/>
                </a:cubicBezTo>
                <a:cubicBezTo>
                  <a:pt x="399805" y="629395"/>
                  <a:pt x="352300" y="518554"/>
                  <a:pt x="415637" y="581891"/>
                </a:cubicBezTo>
                <a:cubicBezTo>
                  <a:pt x="435821" y="602075"/>
                  <a:pt x="447304" y="629392"/>
                  <a:pt x="463138" y="653143"/>
                </a:cubicBezTo>
                <a:lnTo>
                  <a:pt x="534390" y="760021"/>
                </a:lnTo>
                <a:cubicBezTo>
                  <a:pt x="542307" y="771896"/>
                  <a:pt x="553627" y="782107"/>
                  <a:pt x="558140" y="795647"/>
                </a:cubicBezTo>
                <a:cubicBezTo>
                  <a:pt x="575401" y="847430"/>
                  <a:pt x="574277" y="864887"/>
                  <a:pt x="605642" y="902525"/>
                </a:cubicBezTo>
                <a:cubicBezTo>
                  <a:pt x="616393" y="915427"/>
                  <a:pt x="629393" y="926276"/>
                  <a:pt x="641268" y="938151"/>
                </a:cubicBezTo>
                <a:cubicBezTo>
                  <a:pt x="645226" y="950026"/>
                  <a:pt x="644292" y="964926"/>
                  <a:pt x="653143" y="973777"/>
                </a:cubicBezTo>
                <a:cubicBezTo>
                  <a:pt x="661994" y="982628"/>
                  <a:pt x="677573" y="980054"/>
                  <a:pt x="688769" y="985652"/>
                </a:cubicBezTo>
                <a:cubicBezTo>
                  <a:pt x="701535" y="992035"/>
                  <a:pt x="711629" y="1003020"/>
                  <a:pt x="724395" y="1009403"/>
                </a:cubicBezTo>
                <a:cubicBezTo>
                  <a:pt x="755209" y="1024810"/>
                  <a:pt x="800868" y="1027072"/>
                  <a:pt x="831273" y="1033153"/>
                </a:cubicBezTo>
                <a:cubicBezTo>
                  <a:pt x="893136" y="1045526"/>
                  <a:pt x="861589" y="1041816"/>
                  <a:pt x="914400" y="1056904"/>
                </a:cubicBezTo>
                <a:cubicBezTo>
                  <a:pt x="969979" y="1072783"/>
                  <a:pt x="949453" y="1056331"/>
                  <a:pt x="973777" y="1080655"/>
                </a:cubicBezTo>
                <a:lnTo>
                  <a:pt x="973777" y="1080655"/>
                </a:lnTo>
                <a:lnTo>
                  <a:pt x="973777" y="1080655"/>
                </a:lnTo>
              </a:path>
            </a:pathLst>
          </a:custGeom>
          <a:ln w="28575">
            <a:solidFill>
              <a:srgbClr val="FFFF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AU" dirty="0"/>
          </a:p>
        </p:txBody>
      </p:sp>
      <p:sp>
        <p:nvSpPr>
          <p:cNvPr id="8" name="Freeform 7"/>
          <p:cNvSpPr/>
          <p:nvPr/>
        </p:nvSpPr>
        <p:spPr>
          <a:xfrm>
            <a:off x="6607850" y="3050467"/>
            <a:ext cx="1764254" cy="2459684"/>
          </a:xfrm>
          <a:custGeom>
            <a:avLst/>
            <a:gdLst>
              <a:gd name="connsiteX0" fmla="*/ 339215 w 1764254"/>
              <a:gd name="connsiteY0" fmla="*/ 155871 h 2459684"/>
              <a:gd name="connsiteX1" fmla="*/ 374841 w 1764254"/>
              <a:gd name="connsiteY1" fmla="*/ 191497 h 2459684"/>
              <a:gd name="connsiteX2" fmla="*/ 493594 w 1764254"/>
              <a:gd name="connsiteY2" fmla="*/ 227123 h 2459684"/>
              <a:gd name="connsiteX3" fmla="*/ 541095 w 1764254"/>
              <a:gd name="connsiteY3" fmla="*/ 238998 h 2459684"/>
              <a:gd name="connsiteX4" fmla="*/ 636098 w 1764254"/>
              <a:gd name="connsiteY4" fmla="*/ 286499 h 2459684"/>
              <a:gd name="connsiteX5" fmla="*/ 695475 w 1764254"/>
              <a:gd name="connsiteY5" fmla="*/ 310250 h 2459684"/>
              <a:gd name="connsiteX6" fmla="*/ 742976 w 1764254"/>
              <a:gd name="connsiteY6" fmla="*/ 334001 h 2459684"/>
              <a:gd name="connsiteX7" fmla="*/ 790477 w 1764254"/>
              <a:gd name="connsiteY7" fmla="*/ 345876 h 2459684"/>
              <a:gd name="connsiteX8" fmla="*/ 861729 w 1764254"/>
              <a:gd name="connsiteY8" fmla="*/ 393377 h 2459684"/>
              <a:gd name="connsiteX9" fmla="*/ 873605 w 1764254"/>
              <a:gd name="connsiteY9" fmla="*/ 429003 h 2459684"/>
              <a:gd name="connsiteX10" fmla="*/ 909231 w 1764254"/>
              <a:gd name="connsiteY10" fmla="*/ 452754 h 2459684"/>
              <a:gd name="connsiteX11" fmla="*/ 944856 w 1764254"/>
              <a:gd name="connsiteY11" fmla="*/ 488380 h 2459684"/>
              <a:gd name="connsiteX12" fmla="*/ 1004233 w 1764254"/>
              <a:gd name="connsiteY12" fmla="*/ 547756 h 2459684"/>
              <a:gd name="connsiteX13" fmla="*/ 1075485 w 1764254"/>
              <a:gd name="connsiteY13" fmla="*/ 654634 h 2459684"/>
              <a:gd name="connsiteX14" fmla="*/ 1111111 w 1764254"/>
              <a:gd name="connsiteY14" fmla="*/ 678385 h 2459684"/>
              <a:gd name="connsiteX15" fmla="*/ 1134862 w 1764254"/>
              <a:gd name="connsiteY15" fmla="*/ 714011 h 2459684"/>
              <a:gd name="connsiteX16" fmla="*/ 1170488 w 1764254"/>
              <a:gd name="connsiteY16" fmla="*/ 749637 h 2459684"/>
              <a:gd name="connsiteX17" fmla="*/ 1206114 w 1764254"/>
              <a:gd name="connsiteY17" fmla="*/ 820889 h 2459684"/>
              <a:gd name="connsiteX18" fmla="*/ 1241740 w 1764254"/>
              <a:gd name="connsiteY18" fmla="*/ 832764 h 2459684"/>
              <a:gd name="connsiteX19" fmla="*/ 1301116 w 1764254"/>
              <a:gd name="connsiteY19" fmla="*/ 880265 h 2459684"/>
              <a:gd name="connsiteX20" fmla="*/ 1372368 w 1764254"/>
              <a:gd name="connsiteY20" fmla="*/ 927767 h 2459684"/>
              <a:gd name="connsiteX21" fmla="*/ 1419869 w 1764254"/>
              <a:gd name="connsiteY21" fmla="*/ 999019 h 2459684"/>
              <a:gd name="connsiteX22" fmla="*/ 1479246 w 1764254"/>
              <a:gd name="connsiteY22" fmla="*/ 1070271 h 2459684"/>
              <a:gd name="connsiteX23" fmla="*/ 1514872 w 1764254"/>
              <a:gd name="connsiteY23" fmla="*/ 1141523 h 2459684"/>
              <a:gd name="connsiteX24" fmla="*/ 1526747 w 1764254"/>
              <a:gd name="connsiteY24" fmla="*/ 1177149 h 2459684"/>
              <a:gd name="connsiteX25" fmla="*/ 1562373 w 1764254"/>
              <a:gd name="connsiteY25" fmla="*/ 1200899 h 2459684"/>
              <a:gd name="connsiteX26" fmla="*/ 1609875 w 1764254"/>
              <a:gd name="connsiteY26" fmla="*/ 1272151 h 2459684"/>
              <a:gd name="connsiteX27" fmla="*/ 1621750 w 1764254"/>
              <a:gd name="connsiteY27" fmla="*/ 1307777 h 2459684"/>
              <a:gd name="connsiteX28" fmla="*/ 1645501 w 1764254"/>
              <a:gd name="connsiteY28" fmla="*/ 1343403 h 2459684"/>
              <a:gd name="connsiteX29" fmla="*/ 1669251 w 1764254"/>
              <a:gd name="connsiteY29" fmla="*/ 1426530 h 2459684"/>
              <a:gd name="connsiteX30" fmla="*/ 1693002 w 1764254"/>
              <a:gd name="connsiteY30" fmla="*/ 1497782 h 2459684"/>
              <a:gd name="connsiteX31" fmla="*/ 1716753 w 1764254"/>
              <a:gd name="connsiteY31" fmla="*/ 1533408 h 2459684"/>
              <a:gd name="connsiteX32" fmla="*/ 1740503 w 1764254"/>
              <a:gd name="connsiteY32" fmla="*/ 1616536 h 2459684"/>
              <a:gd name="connsiteX33" fmla="*/ 1764254 w 1764254"/>
              <a:gd name="connsiteY33" fmla="*/ 1711538 h 2459684"/>
              <a:gd name="connsiteX34" fmla="*/ 1752379 w 1764254"/>
              <a:gd name="connsiteY34" fmla="*/ 1854042 h 2459684"/>
              <a:gd name="connsiteX35" fmla="*/ 1716753 w 1764254"/>
              <a:gd name="connsiteY35" fmla="*/ 1984671 h 2459684"/>
              <a:gd name="connsiteX36" fmla="*/ 1704877 w 1764254"/>
              <a:gd name="connsiteY36" fmla="*/ 2020297 h 2459684"/>
              <a:gd name="connsiteX37" fmla="*/ 1693002 w 1764254"/>
              <a:gd name="connsiteY37" fmla="*/ 2067798 h 2459684"/>
              <a:gd name="connsiteX38" fmla="*/ 1669251 w 1764254"/>
              <a:gd name="connsiteY38" fmla="*/ 2139050 h 2459684"/>
              <a:gd name="connsiteX39" fmla="*/ 1621750 w 1764254"/>
              <a:gd name="connsiteY39" fmla="*/ 2281554 h 2459684"/>
              <a:gd name="connsiteX40" fmla="*/ 1597999 w 1764254"/>
              <a:gd name="connsiteY40" fmla="*/ 2317180 h 2459684"/>
              <a:gd name="connsiteX41" fmla="*/ 1586124 w 1764254"/>
              <a:gd name="connsiteY41" fmla="*/ 2352806 h 2459684"/>
              <a:gd name="connsiteX42" fmla="*/ 1562373 w 1764254"/>
              <a:gd name="connsiteY42" fmla="*/ 2388432 h 2459684"/>
              <a:gd name="connsiteX43" fmla="*/ 1455495 w 1764254"/>
              <a:gd name="connsiteY43" fmla="*/ 2435933 h 2459684"/>
              <a:gd name="connsiteX44" fmla="*/ 1419869 w 1764254"/>
              <a:gd name="connsiteY44" fmla="*/ 2447808 h 2459684"/>
              <a:gd name="connsiteX45" fmla="*/ 1384244 w 1764254"/>
              <a:gd name="connsiteY45" fmla="*/ 2459684 h 2459684"/>
              <a:gd name="connsiteX46" fmla="*/ 1075485 w 1764254"/>
              <a:gd name="connsiteY46" fmla="*/ 2447808 h 2459684"/>
              <a:gd name="connsiteX47" fmla="*/ 1039859 w 1764254"/>
              <a:gd name="connsiteY47" fmla="*/ 2424058 h 2459684"/>
              <a:gd name="connsiteX48" fmla="*/ 980482 w 1764254"/>
              <a:gd name="connsiteY48" fmla="*/ 2412182 h 2459684"/>
              <a:gd name="connsiteX49" fmla="*/ 944856 w 1764254"/>
              <a:gd name="connsiteY49" fmla="*/ 2400307 h 2459684"/>
              <a:gd name="connsiteX50" fmla="*/ 897355 w 1764254"/>
              <a:gd name="connsiteY50" fmla="*/ 2364681 h 2459684"/>
              <a:gd name="connsiteX51" fmla="*/ 814228 w 1764254"/>
              <a:gd name="connsiteY51" fmla="*/ 2340930 h 2459684"/>
              <a:gd name="connsiteX52" fmla="*/ 766727 w 1764254"/>
              <a:gd name="connsiteY52" fmla="*/ 2281554 h 2459684"/>
              <a:gd name="connsiteX53" fmla="*/ 719225 w 1764254"/>
              <a:gd name="connsiteY53" fmla="*/ 2210302 h 2459684"/>
              <a:gd name="connsiteX54" fmla="*/ 695475 w 1764254"/>
              <a:gd name="connsiteY54" fmla="*/ 2174676 h 2459684"/>
              <a:gd name="connsiteX55" fmla="*/ 659849 w 1764254"/>
              <a:gd name="connsiteY55" fmla="*/ 2139050 h 2459684"/>
              <a:gd name="connsiteX56" fmla="*/ 600472 w 1764254"/>
              <a:gd name="connsiteY56" fmla="*/ 2079673 h 2459684"/>
              <a:gd name="connsiteX57" fmla="*/ 517345 w 1764254"/>
              <a:gd name="connsiteY57" fmla="*/ 1972795 h 2459684"/>
              <a:gd name="connsiteX58" fmla="*/ 457968 w 1764254"/>
              <a:gd name="connsiteY58" fmla="*/ 1913419 h 2459684"/>
              <a:gd name="connsiteX59" fmla="*/ 374841 w 1764254"/>
              <a:gd name="connsiteY59" fmla="*/ 1818416 h 2459684"/>
              <a:gd name="connsiteX60" fmla="*/ 327340 w 1764254"/>
              <a:gd name="connsiteY60" fmla="*/ 1747164 h 2459684"/>
              <a:gd name="connsiteX61" fmla="*/ 303589 w 1764254"/>
              <a:gd name="connsiteY61" fmla="*/ 1711538 h 2459684"/>
              <a:gd name="connsiteX62" fmla="*/ 267963 w 1764254"/>
              <a:gd name="connsiteY62" fmla="*/ 1687788 h 2459684"/>
              <a:gd name="connsiteX63" fmla="*/ 244212 w 1764254"/>
              <a:gd name="connsiteY63" fmla="*/ 1652162 h 2459684"/>
              <a:gd name="connsiteX64" fmla="*/ 196711 w 1764254"/>
              <a:gd name="connsiteY64" fmla="*/ 1545284 h 2459684"/>
              <a:gd name="connsiteX65" fmla="*/ 184836 w 1764254"/>
              <a:gd name="connsiteY65" fmla="*/ 1509658 h 2459684"/>
              <a:gd name="connsiteX66" fmla="*/ 137334 w 1764254"/>
              <a:gd name="connsiteY66" fmla="*/ 1438406 h 2459684"/>
              <a:gd name="connsiteX67" fmla="*/ 101708 w 1764254"/>
              <a:gd name="connsiteY67" fmla="*/ 1331528 h 2459684"/>
              <a:gd name="connsiteX68" fmla="*/ 89833 w 1764254"/>
              <a:gd name="connsiteY68" fmla="*/ 1295902 h 2459684"/>
              <a:gd name="connsiteX69" fmla="*/ 66082 w 1764254"/>
              <a:gd name="connsiteY69" fmla="*/ 1260276 h 2459684"/>
              <a:gd name="connsiteX70" fmla="*/ 54207 w 1764254"/>
              <a:gd name="connsiteY70" fmla="*/ 1224650 h 2459684"/>
              <a:gd name="connsiteX71" fmla="*/ 30456 w 1764254"/>
              <a:gd name="connsiteY71" fmla="*/ 1189024 h 2459684"/>
              <a:gd name="connsiteX72" fmla="*/ 6706 w 1764254"/>
              <a:gd name="connsiteY72" fmla="*/ 1117772 h 2459684"/>
              <a:gd name="connsiteX73" fmla="*/ 42332 w 1764254"/>
              <a:gd name="connsiteY73" fmla="*/ 963393 h 2459684"/>
              <a:gd name="connsiteX74" fmla="*/ 77958 w 1764254"/>
              <a:gd name="connsiteY74" fmla="*/ 951517 h 2459684"/>
              <a:gd name="connsiteX75" fmla="*/ 149210 w 1764254"/>
              <a:gd name="connsiteY75" fmla="*/ 904016 h 2459684"/>
              <a:gd name="connsiteX76" fmla="*/ 172960 w 1764254"/>
              <a:gd name="connsiteY76" fmla="*/ 868390 h 2459684"/>
              <a:gd name="connsiteX77" fmla="*/ 220462 w 1764254"/>
              <a:gd name="connsiteY77" fmla="*/ 820889 h 2459684"/>
              <a:gd name="connsiteX78" fmla="*/ 208586 w 1764254"/>
              <a:gd name="connsiteY78" fmla="*/ 619008 h 2459684"/>
              <a:gd name="connsiteX79" fmla="*/ 172960 w 1764254"/>
              <a:gd name="connsiteY79" fmla="*/ 512130 h 2459684"/>
              <a:gd name="connsiteX80" fmla="*/ 149210 w 1764254"/>
              <a:gd name="connsiteY80" fmla="*/ 476504 h 2459684"/>
              <a:gd name="connsiteX81" fmla="*/ 125459 w 1764254"/>
              <a:gd name="connsiteY81" fmla="*/ 405252 h 2459684"/>
              <a:gd name="connsiteX82" fmla="*/ 89833 w 1764254"/>
              <a:gd name="connsiteY82" fmla="*/ 298375 h 2459684"/>
              <a:gd name="connsiteX83" fmla="*/ 66082 w 1764254"/>
              <a:gd name="connsiteY83" fmla="*/ 203372 h 2459684"/>
              <a:gd name="connsiteX84" fmla="*/ 77958 w 1764254"/>
              <a:gd name="connsiteY84" fmla="*/ 25242 h 2459684"/>
              <a:gd name="connsiteX85" fmla="*/ 113584 w 1764254"/>
              <a:gd name="connsiteY85" fmla="*/ 1491 h 2459684"/>
              <a:gd name="connsiteX86" fmla="*/ 196711 w 1764254"/>
              <a:gd name="connsiteY86" fmla="*/ 25242 h 2459684"/>
              <a:gd name="connsiteX87" fmla="*/ 232337 w 1764254"/>
              <a:gd name="connsiteY87" fmla="*/ 48993 h 2459684"/>
              <a:gd name="connsiteX88" fmla="*/ 267963 w 1764254"/>
              <a:gd name="connsiteY88" fmla="*/ 60868 h 2459684"/>
              <a:gd name="connsiteX89" fmla="*/ 303589 w 1764254"/>
              <a:gd name="connsiteY89" fmla="*/ 96494 h 2459684"/>
              <a:gd name="connsiteX90" fmla="*/ 339215 w 1764254"/>
              <a:gd name="connsiteY90" fmla="*/ 155871 h 2459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764254" h="2459684">
                <a:moveTo>
                  <a:pt x="339215" y="155871"/>
                </a:moveTo>
                <a:lnTo>
                  <a:pt x="374841" y="191497"/>
                </a:lnTo>
                <a:lnTo>
                  <a:pt x="493594" y="227123"/>
                </a:lnTo>
                <a:cubicBezTo>
                  <a:pt x="509287" y="231607"/>
                  <a:pt x="526029" y="232721"/>
                  <a:pt x="541095" y="238998"/>
                </a:cubicBezTo>
                <a:cubicBezTo>
                  <a:pt x="573777" y="252615"/>
                  <a:pt x="604430" y="270665"/>
                  <a:pt x="636098" y="286499"/>
                </a:cubicBezTo>
                <a:cubicBezTo>
                  <a:pt x="655165" y="296032"/>
                  <a:pt x="675995" y="301592"/>
                  <a:pt x="695475" y="310250"/>
                </a:cubicBezTo>
                <a:cubicBezTo>
                  <a:pt x="711652" y="317440"/>
                  <a:pt x="726401" y="327785"/>
                  <a:pt x="742976" y="334001"/>
                </a:cubicBezTo>
                <a:cubicBezTo>
                  <a:pt x="758258" y="339732"/>
                  <a:pt x="774643" y="341918"/>
                  <a:pt x="790477" y="345876"/>
                </a:cubicBezTo>
                <a:cubicBezTo>
                  <a:pt x="814228" y="361710"/>
                  <a:pt x="852702" y="366297"/>
                  <a:pt x="861729" y="393377"/>
                </a:cubicBezTo>
                <a:cubicBezTo>
                  <a:pt x="865688" y="405252"/>
                  <a:pt x="865785" y="419228"/>
                  <a:pt x="873605" y="429003"/>
                </a:cubicBezTo>
                <a:cubicBezTo>
                  <a:pt x="882521" y="440148"/>
                  <a:pt x="898267" y="443617"/>
                  <a:pt x="909231" y="452754"/>
                </a:cubicBezTo>
                <a:cubicBezTo>
                  <a:pt x="922132" y="463505"/>
                  <a:pt x="934105" y="475478"/>
                  <a:pt x="944856" y="488380"/>
                </a:cubicBezTo>
                <a:cubicBezTo>
                  <a:pt x="994334" y="547754"/>
                  <a:pt x="938922" y="504216"/>
                  <a:pt x="1004233" y="547756"/>
                </a:cubicBezTo>
                <a:lnTo>
                  <a:pt x="1075485" y="654634"/>
                </a:lnTo>
                <a:cubicBezTo>
                  <a:pt x="1083402" y="666509"/>
                  <a:pt x="1099236" y="670468"/>
                  <a:pt x="1111111" y="678385"/>
                </a:cubicBezTo>
                <a:cubicBezTo>
                  <a:pt x="1119028" y="690260"/>
                  <a:pt x="1125725" y="703047"/>
                  <a:pt x="1134862" y="714011"/>
                </a:cubicBezTo>
                <a:cubicBezTo>
                  <a:pt x="1145613" y="726913"/>
                  <a:pt x="1161172" y="735663"/>
                  <a:pt x="1170488" y="749637"/>
                </a:cubicBezTo>
                <a:cubicBezTo>
                  <a:pt x="1195075" y="786518"/>
                  <a:pt x="1166071" y="788855"/>
                  <a:pt x="1206114" y="820889"/>
                </a:cubicBezTo>
                <a:cubicBezTo>
                  <a:pt x="1215889" y="828709"/>
                  <a:pt x="1229865" y="828806"/>
                  <a:pt x="1241740" y="832764"/>
                </a:cubicBezTo>
                <a:cubicBezTo>
                  <a:pt x="1285624" y="898591"/>
                  <a:pt x="1240382" y="846523"/>
                  <a:pt x="1301116" y="880265"/>
                </a:cubicBezTo>
                <a:cubicBezTo>
                  <a:pt x="1326069" y="894128"/>
                  <a:pt x="1372368" y="927767"/>
                  <a:pt x="1372368" y="927767"/>
                </a:cubicBezTo>
                <a:cubicBezTo>
                  <a:pt x="1388202" y="951518"/>
                  <a:pt x="1399685" y="978835"/>
                  <a:pt x="1419869" y="999019"/>
                </a:cubicBezTo>
                <a:cubicBezTo>
                  <a:pt x="1465587" y="1044737"/>
                  <a:pt x="1446179" y="1020671"/>
                  <a:pt x="1479246" y="1070271"/>
                </a:cubicBezTo>
                <a:cubicBezTo>
                  <a:pt x="1509094" y="1159818"/>
                  <a:pt x="1468831" y="1049440"/>
                  <a:pt x="1514872" y="1141523"/>
                </a:cubicBezTo>
                <a:cubicBezTo>
                  <a:pt x="1520470" y="1152719"/>
                  <a:pt x="1518927" y="1167374"/>
                  <a:pt x="1526747" y="1177149"/>
                </a:cubicBezTo>
                <a:cubicBezTo>
                  <a:pt x="1535663" y="1188294"/>
                  <a:pt x="1550498" y="1192982"/>
                  <a:pt x="1562373" y="1200899"/>
                </a:cubicBezTo>
                <a:lnTo>
                  <a:pt x="1609875" y="1272151"/>
                </a:lnTo>
                <a:cubicBezTo>
                  <a:pt x="1616819" y="1282566"/>
                  <a:pt x="1616152" y="1296581"/>
                  <a:pt x="1621750" y="1307777"/>
                </a:cubicBezTo>
                <a:cubicBezTo>
                  <a:pt x="1628133" y="1320543"/>
                  <a:pt x="1637584" y="1331528"/>
                  <a:pt x="1645501" y="1343403"/>
                </a:cubicBezTo>
                <a:cubicBezTo>
                  <a:pt x="1685419" y="1463161"/>
                  <a:pt x="1624506" y="1277379"/>
                  <a:pt x="1669251" y="1426530"/>
                </a:cubicBezTo>
                <a:cubicBezTo>
                  <a:pt x="1676445" y="1450510"/>
                  <a:pt x="1685085" y="1474031"/>
                  <a:pt x="1693002" y="1497782"/>
                </a:cubicBezTo>
                <a:cubicBezTo>
                  <a:pt x="1697515" y="1511322"/>
                  <a:pt x="1708836" y="1521533"/>
                  <a:pt x="1716753" y="1533408"/>
                </a:cubicBezTo>
                <a:cubicBezTo>
                  <a:pt x="1729979" y="1573086"/>
                  <a:pt x="1730561" y="1571796"/>
                  <a:pt x="1740503" y="1616536"/>
                </a:cubicBezTo>
                <a:cubicBezTo>
                  <a:pt x="1759609" y="1702512"/>
                  <a:pt x="1743035" y="1647880"/>
                  <a:pt x="1764254" y="1711538"/>
                </a:cubicBezTo>
                <a:cubicBezTo>
                  <a:pt x="1760296" y="1759039"/>
                  <a:pt x="1757948" y="1806703"/>
                  <a:pt x="1752379" y="1854042"/>
                </a:cubicBezTo>
                <a:cubicBezTo>
                  <a:pt x="1746276" y="1905917"/>
                  <a:pt x="1733635" y="1934025"/>
                  <a:pt x="1716753" y="1984671"/>
                </a:cubicBezTo>
                <a:lnTo>
                  <a:pt x="1704877" y="2020297"/>
                </a:lnTo>
                <a:cubicBezTo>
                  <a:pt x="1699716" y="2035780"/>
                  <a:pt x="1697692" y="2052165"/>
                  <a:pt x="1693002" y="2067798"/>
                </a:cubicBezTo>
                <a:cubicBezTo>
                  <a:pt x="1685808" y="2091778"/>
                  <a:pt x="1677168" y="2115299"/>
                  <a:pt x="1669251" y="2139050"/>
                </a:cubicBezTo>
                <a:lnTo>
                  <a:pt x="1621750" y="2281554"/>
                </a:lnTo>
                <a:cubicBezTo>
                  <a:pt x="1617237" y="2295094"/>
                  <a:pt x="1605916" y="2305305"/>
                  <a:pt x="1597999" y="2317180"/>
                </a:cubicBezTo>
                <a:cubicBezTo>
                  <a:pt x="1594041" y="2329055"/>
                  <a:pt x="1591722" y="2341610"/>
                  <a:pt x="1586124" y="2352806"/>
                </a:cubicBezTo>
                <a:cubicBezTo>
                  <a:pt x="1579741" y="2365572"/>
                  <a:pt x="1572465" y="2378340"/>
                  <a:pt x="1562373" y="2388432"/>
                </a:cubicBezTo>
                <a:cubicBezTo>
                  <a:pt x="1534146" y="2416659"/>
                  <a:pt x="1490768" y="2424175"/>
                  <a:pt x="1455495" y="2435933"/>
                </a:cubicBezTo>
                <a:lnTo>
                  <a:pt x="1419869" y="2447808"/>
                </a:lnTo>
                <a:lnTo>
                  <a:pt x="1384244" y="2459684"/>
                </a:lnTo>
                <a:cubicBezTo>
                  <a:pt x="1281324" y="2455725"/>
                  <a:pt x="1177934" y="2458406"/>
                  <a:pt x="1075485" y="2447808"/>
                </a:cubicBezTo>
                <a:cubicBezTo>
                  <a:pt x="1061289" y="2446339"/>
                  <a:pt x="1053223" y="2429069"/>
                  <a:pt x="1039859" y="2424058"/>
                </a:cubicBezTo>
                <a:cubicBezTo>
                  <a:pt x="1020960" y="2416971"/>
                  <a:pt x="1000064" y="2417077"/>
                  <a:pt x="980482" y="2412182"/>
                </a:cubicBezTo>
                <a:cubicBezTo>
                  <a:pt x="968338" y="2409146"/>
                  <a:pt x="956731" y="2404265"/>
                  <a:pt x="944856" y="2400307"/>
                </a:cubicBezTo>
                <a:cubicBezTo>
                  <a:pt x="929022" y="2388432"/>
                  <a:pt x="914539" y="2374501"/>
                  <a:pt x="897355" y="2364681"/>
                </a:cubicBezTo>
                <a:cubicBezTo>
                  <a:pt x="884108" y="2357111"/>
                  <a:pt x="824507" y="2343500"/>
                  <a:pt x="814228" y="2340930"/>
                </a:cubicBezTo>
                <a:cubicBezTo>
                  <a:pt x="748401" y="2297046"/>
                  <a:pt x="800469" y="2342288"/>
                  <a:pt x="766727" y="2281554"/>
                </a:cubicBezTo>
                <a:cubicBezTo>
                  <a:pt x="752864" y="2256601"/>
                  <a:pt x="735059" y="2234053"/>
                  <a:pt x="719225" y="2210302"/>
                </a:cubicBezTo>
                <a:cubicBezTo>
                  <a:pt x="711308" y="2198427"/>
                  <a:pt x="705567" y="2184768"/>
                  <a:pt x="695475" y="2174676"/>
                </a:cubicBezTo>
                <a:cubicBezTo>
                  <a:pt x="683600" y="2162801"/>
                  <a:pt x="670600" y="2151952"/>
                  <a:pt x="659849" y="2139050"/>
                </a:cubicBezTo>
                <a:cubicBezTo>
                  <a:pt x="610368" y="2079673"/>
                  <a:pt x="665786" y="2123216"/>
                  <a:pt x="600472" y="2079673"/>
                </a:cubicBezTo>
                <a:cubicBezTo>
                  <a:pt x="480422" y="1899596"/>
                  <a:pt x="610359" y="2084411"/>
                  <a:pt x="517345" y="1972795"/>
                </a:cubicBezTo>
                <a:cubicBezTo>
                  <a:pt x="467865" y="1913420"/>
                  <a:pt x="523281" y="1956960"/>
                  <a:pt x="457968" y="1913419"/>
                </a:cubicBezTo>
                <a:cubicBezTo>
                  <a:pt x="402550" y="1830292"/>
                  <a:pt x="434218" y="1858001"/>
                  <a:pt x="374841" y="1818416"/>
                </a:cubicBezTo>
                <a:lnTo>
                  <a:pt x="327340" y="1747164"/>
                </a:lnTo>
                <a:cubicBezTo>
                  <a:pt x="319423" y="1735289"/>
                  <a:pt x="315464" y="1719455"/>
                  <a:pt x="303589" y="1711538"/>
                </a:cubicBezTo>
                <a:lnTo>
                  <a:pt x="267963" y="1687788"/>
                </a:lnTo>
                <a:cubicBezTo>
                  <a:pt x="260046" y="1675913"/>
                  <a:pt x="250009" y="1665204"/>
                  <a:pt x="244212" y="1652162"/>
                </a:cubicBezTo>
                <a:cubicBezTo>
                  <a:pt x="187684" y="1524974"/>
                  <a:pt x="250463" y="1625910"/>
                  <a:pt x="196711" y="1545284"/>
                </a:cubicBezTo>
                <a:cubicBezTo>
                  <a:pt x="192753" y="1533409"/>
                  <a:pt x="190915" y="1520600"/>
                  <a:pt x="184836" y="1509658"/>
                </a:cubicBezTo>
                <a:cubicBezTo>
                  <a:pt x="170973" y="1484705"/>
                  <a:pt x="137334" y="1438406"/>
                  <a:pt x="137334" y="1438406"/>
                </a:cubicBezTo>
                <a:lnTo>
                  <a:pt x="101708" y="1331528"/>
                </a:lnTo>
                <a:cubicBezTo>
                  <a:pt x="97750" y="1319653"/>
                  <a:pt x="96777" y="1306317"/>
                  <a:pt x="89833" y="1295902"/>
                </a:cubicBezTo>
                <a:lnTo>
                  <a:pt x="66082" y="1260276"/>
                </a:lnTo>
                <a:cubicBezTo>
                  <a:pt x="62124" y="1248401"/>
                  <a:pt x="59805" y="1235846"/>
                  <a:pt x="54207" y="1224650"/>
                </a:cubicBezTo>
                <a:cubicBezTo>
                  <a:pt x="47824" y="1211884"/>
                  <a:pt x="36253" y="1202066"/>
                  <a:pt x="30456" y="1189024"/>
                </a:cubicBezTo>
                <a:cubicBezTo>
                  <a:pt x="20288" y="1166146"/>
                  <a:pt x="6706" y="1117772"/>
                  <a:pt x="6706" y="1117772"/>
                </a:cubicBezTo>
                <a:cubicBezTo>
                  <a:pt x="10285" y="1081984"/>
                  <a:pt x="0" y="997259"/>
                  <a:pt x="42332" y="963393"/>
                </a:cubicBezTo>
                <a:cubicBezTo>
                  <a:pt x="52107" y="955573"/>
                  <a:pt x="67016" y="957596"/>
                  <a:pt x="77958" y="951517"/>
                </a:cubicBezTo>
                <a:cubicBezTo>
                  <a:pt x="102911" y="937654"/>
                  <a:pt x="149210" y="904016"/>
                  <a:pt x="149210" y="904016"/>
                </a:cubicBezTo>
                <a:cubicBezTo>
                  <a:pt x="157127" y="892141"/>
                  <a:pt x="161815" y="877306"/>
                  <a:pt x="172960" y="868390"/>
                </a:cubicBezTo>
                <a:cubicBezTo>
                  <a:pt x="230539" y="822327"/>
                  <a:pt x="194550" y="898620"/>
                  <a:pt x="220462" y="820889"/>
                </a:cubicBezTo>
                <a:cubicBezTo>
                  <a:pt x="216503" y="753595"/>
                  <a:pt x="217305" y="685852"/>
                  <a:pt x="208586" y="619008"/>
                </a:cubicBezTo>
                <a:cubicBezTo>
                  <a:pt x="208585" y="618997"/>
                  <a:pt x="178900" y="529948"/>
                  <a:pt x="172960" y="512130"/>
                </a:cubicBezTo>
                <a:cubicBezTo>
                  <a:pt x="168446" y="498590"/>
                  <a:pt x="155006" y="489546"/>
                  <a:pt x="149210" y="476504"/>
                </a:cubicBezTo>
                <a:cubicBezTo>
                  <a:pt x="139042" y="453626"/>
                  <a:pt x="133376" y="429003"/>
                  <a:pt x="125459" y="405252"/>
                </a:cubicBezTo>
                <a:lnTo>
                  <a:pt x="89833" y="298375"/>
                </a:lnTo>
                <a:cubicBezTo>
                  <a:pt x="79511" y="267408"/>
                  <a:pt x="66082" y="203372"/>
                  <a:pt x="66082" y="203372"/>
                </a:cubicBezTo>
                <a:cubicBezTo>
                  <a:pt x="70041" y="143995"/>
                  <a:pt x="64328" y="83169"/>
                  <a:pt x="77958" y="25242"/>
                </a:cubicBezTo>
                <a:cubicBezTo>
                  <a:pt x="81227" y="11349"/>
                  <a:pt x="99455" y="3509"/>
                  <a:pt x="113584" y="1491"/>
                </a:cubicBezTo>
                <a:cubicBezTo>
                  <a:pt x="124019" y="0"/>
                  <a:pt x="183344" y="20786"/>
                  <a:pt x="196711" y="25242"/>
                </a:cubicBezTo>
                <a:cubicBezTo>
                  <a:pt x="208586" y="33159"/>
                  <a:pt x="219571" y="42610"/>
                  <a:pt x="232337" y="48993"/>
                </a:cubicBezTo>
                <a:cubicBezTo>
                  <a:pt x="243533" y="54591"/>
                  <a:pt x="257548" y="53924"/>
                  <a:pt x="267963" y="60868"/>
                </a:cubicBezTo>
                <a:cubicBezTo>
                  <a:pt x="281937" y="70184"/>
                  <a:pt x="290687" y="85743"/>
                  <a:pt x="303589" y="96494"/>
                </a:cubicBezTo>
                <a:cubicBezTo>
                  <a:pt x="384156" y="163634"/>
                  <a:pt x="313323" y="94353"/>
                  <a:pt x="339215" y="155871"/>
                </a:cubicBezTo>
                <a:close/>
              </a:path>
            </a:pathLst>
          </a:custGeom>
          <a:noFill/>
          <a:ln w="38100">
            <a:solidFill>
              <a:srgbClr val="FFC000">
                <a:alpha val="99000"/>
              </a:srgb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p:cNvSpPr txBox="1"/>
          <p:nvPr/>
        </p:nvSpPr>
        <p:spPr>
          <a:xfrm>
            <a:off x="5004048" y="1628800"/>
            <a:ext cx="2592288" cy="369332"/>
          </a:xfrm>
          <a:prstGeom prst="rect">
            <a:avLst/>
          </a:prstGeom>
          <a:noFill/>
        </p:spPr>
        <p:txBody>
          <a:bodyPr wrap="square" rtlCol="0">
            <a:spAutoFit/>
          </a:bodyPr>
          <a:lstStyle/>
          <a:p>
            <a:r>
              <a:rPr lang="en-AU" dirty="0" smtClean="0"/>
              <a:t>Gilmore suture</a:t>
            </a:r>
            <a:endParaRPr lang="en-AU" dirty="0"/>
          </a:p>
        </p:txBody>
      </p:sp>
      <p:cxnSp>
        <p:nvCxnSpPr>
          <p:cNvPr id="11" name="Straight Arrow Connector 10"/>
          <p:cNvCxnSpPr/>
          <p:nvPr/>
        </p:nvCxnSpPr>
        <p:spPr>
          <a:xfrm flipH="1">
            <a:off x="5364088" y="2132856"/>
            <a:ext cx="288032" cy="4320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36296" y="4365104"/>
            <a:ext cx="1368152" cy="369332"/>
          </a:xfrm>
          <a:prstGeom prst="rect">
            <a:avLst/>
          </a:prstGeom>
          <a:noFill/>
        </p:spPr>
        <p:txBody>
          <a:bodyPr wrap="square" rtlCol="0">
            <a:spAutoFit/>
          </a:bodyPr>
          <a:lstStyle/>
          <a:p>
            <a:r>
              <a:rPr lang="en-AU" b="1" dirty="0" smtClean="0">
                <a:ln>
                  <a:solidFill>
                    <a:srgbClr val="FFFF00"/>
                  </a:solidFill>
                </a:ln>
                <a:solidFill>
                  <a:srgbClr val="FFFF00"/>
                </a:solidFill>
              </a:rPr>
              <a:t>Hobbs</a:t>
            </a:r>
            <a:endParaRPr lang="en-AU" b="1" dirty="0">
              <a:ln>
                <a:solidFill>
                  <a:srgbClr val="FFFF00"/>
                </a:solidFill>
              </a:ln>
              <a:solidFill>
                <a:srgbClr val="FFFF00"/>
              </a:solidFill>
            </a:endParaRPr>
          </a:p>
        </p:txBody>
      </p:sp>
      <p:cxnSp>
        <p:nvCxnSpPr>
          <p:cNvPr id="14" name="Straight Arrow Connector 13"/>
          <p:cNvCxnSpPr/>
          <p:nvPr/>
        </p:nvCxnSpPr>
        <p:spPr>
          <a:xfrm flipH="1" flipV="1">
            <a:off x="6372200" y="4221088"/>
            <a:ext cx="792088" cy="288032"/>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860032" y="6021288"/>
            <a:ext cx="3816424" cy="369332"/>
          </a:xfrm>
          <a:prstGeom prst="rect">
            <a:avLst/>
          </a:prstGeom>
          <a:noFill/>
        </p:spPr>
        <p:txBody>
          <a:bodyPr wrap="square" rtlCol="0">
            <a:spAutoFit/>
          </a:bodyPr>
          <a:lstStyle/>
          <a:p>
            <a:r>
              <a:rPr lang="en-AU" dirty="0" smtClean="0"/>
              <a:t>Outline of </a:t>
            </a:r>
            <a:r>
              <a:rPr lang="en-AU" dirty="0" smtClean="0"/>
              <a:t>pluton</a:t>
            </a:r>
            <a:endParaRPr lang="en-AU" dirty="0"/>
          </a:p>
        </p:txBody>
      </p:sp>
      <p:cxnSp>
        <p:nvCxnSpPr>
          <p:cNvPr id="16" name="Straight Arrow Connector 15"/>
          <p:cNvCxnSpPr/>
          <p:nvPr/>
        </p:nvCxnSpPr>
        <p:spPr>
          <a:xfrm flipV="1">
            <a:off x="6660232" y="5445224"/>
            <a:ext cx="792088" cy="64807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528" y="3789040"/>
            <a:ext cx="4032448" cy="707886"/>
          </a:xfrm>
          <a:prstGeom prst="rect">
            <a:avLst/>
          </a:prstGeom>
          <a:noFill/>
        </p:spPr>
        <p:txBody>
          <a:bodyPr wrap="square" rtlCol="0">
            <a:spAutoFit/>
          </a:bodyPr>
          <a:lstStyle/>
          <a:p>
            <a:r>
              <a:rPr lang="en-AU" sz="2000" dirty="0" smtClean="0">
                <a:latin typeface="Times New Roman" pitchFamily="18" charset="0"/>
                <a:cs typeface="Times New Roman" pitchFamily="18" charset="0"/>
              </a:rPr>
              <a:t>Hobbs outcrop, looking west towards Snowy Mts Highway.</a:t>
            </a:r>
            <a:endParaRPr lang="en-AU" sz="2000" dirty="0">
              <a:latin typeface="Times New Roman" pitchFamily="18" charset="0"/>
              <a:cs typeface="Times New Roman" pitchFamily="18" charset="0"/>
            </a:endParaRPr>
          </a:p>
        </p:txBody>
      </p:sp>
      <p:pic>
        <p:nvPicPr>
          <p:cNvPr id="4" name="Picture 3" descr="DSC_0134.JPG"/>
          <p:cNvPicPr>
            <a:picLocks noChangeAspect="1"/>
          </p:cNvPicPr>
          <p:nvPr/>
        </p:nvPicPr>
        <p:blipFill>
          <a:blip r:embed="rId2" cstate="email"/>
          <a:stretch>
            <a:fillRect/>
          </a:stretch>
        </p:blipFill>
        <p:spPr>
          <a:xfrm>
            <a:off x="5436096" y="3140968"/>
            <a:ext cx="3024336" cy="1956685"/>
          </a:xfrm>
          <a:prstGeom prst="rect">
            <a:avLst/>
          </a:prstGeom>
        </p:spPr>
      </p:pic>
      <p:sp>
        <p:nvSpPr>
          <p:cNvPr id="5" name="TextBox 4"/>
          <p:cNvSpPr txBox="1"/>
          <p:nvPr/>
        </p:nvSpPr>
        <p:spPr>
          <a:xfrm>
            <a:off x="539552" y="5445224"/>
            <a:ext cx="6912768" cy="707886"/>
          </a:xfrm>
          <a:prstGeom prst="rect">
            <a:avLst/>
          </a:prstGeom>
          <a:noFill/>
        </p:spPr>
        <p:txBody>
          <a:bodyPr wrap="square" rtlCol="0">
            <a:spAutoFit/>
          </a:bodyPr>
          <a:lstStyle/>
          <a:p>
            <a:r>
              <a:rPr lang="en-AU" sz="2000" dirty="0" smtClean="0">
                <a:latin typeface="Times New Roman" pitchFamily="18" charset="0"/>
                <a:cs typeface="Times New Roman" pitchFamily="18" charset="0"/>
              </a:rPr>
              <a:t>650m SE </a:t>
            </a:r>
            <a:r>
              <a:rPr lang="en-AU" sz="2000" dirty="0" smtClean="0">
                <a:latin typeface="Times New Roman" pitchFamily="18" charset="0"/>
                <a:cs typeface="Times New Roman" pitchFamily="18" charset="0"/>
              </a:rPr>
              <a:t>of Hobbs outcrop, small exposure of similar </a:t>
            </a:r>
            <a:r>
              <a:rPr lang="en-AU" sz="2000" dirty="0" smtClean="0">
                <a:latin typeface="Times New Roman" pitchFamily="18" charset="0"/>
                <a:cs typeface="Times New Roman" pitchFamily="18" charset="0"/>
              </a:rPr>
              <a:t>phyllic-altered monzonite, with fuchsite in surrounding skarn.</a:t>
            </a:r>
            <a:endParaRPr lang="en-AU" sz="2000" dirty="0">
              <a:latin typeface="Times New Roman" pitchFamily="18" charset="0"/>
              <a:cs typeface="Times New Roman" pitchFamily="18" charset="0"/>
            </a:endParaRPr>
          </a:p>
        </p:txBody>
      </p:sp>
      <p:pic>
        <p:nvPicPr>
          <p:cNvPr id="6" name="Picture 2" descr="SGCL Letterhead DD0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2" name="Straight Arrow Connector 11"/>
          <p:cNvCxnSpPr/>
          <p:nvPr/>
        </p:nvCxnSpPr>
        <p:spPr>
          <a:xfrm flipV="1">
            <a:off x="4572000" y="3933056"/>
            <a:ext cx="1656184" cy="16561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2051" name="Picture 3" descr="C:\Users\Andrew\Documents\Gossan Hill Gold\Draft prospectus\Photo5_IGR.JPG"/>
          <p:cNvPicPr>
            <a:picLocks noChangeAspect="1" noChangeArrowheads="1"/>
          </p:cNvPicPr>
          <p:nvPr/>
        </p:nvPicPr>
        <p:blipFill>
          <a:blip r:embed="rId4" cstate="print"/>
          <a:srcRect/>
          <a:stretch>
            <a:fillRect/>
          </a:stretch>
        </p:blipFill>
        <p:spPr bwMode="auto">
          <a:xfrm>
            <a:off x="539552" y="1196752"/>
            <a:ext cx="3600400" cy="2571088"/>
          </a:xfrm>
          <a:prstGeom prst="rect">
            <a:avLst/>
          </a:prstGeom>
          <a:noFill/>
        </p:spPr>
      </p:pic>
      <p:sp>
        <p:nvSpPr>
          <p:cNvPr id="16" name="TextBox 15"/>
          <p:cNvSpPr txBox="1"/>
          <p:nvPr/>
        </p:nvSpPr>
        <p:spPr>
          <a:xfrm>
            <a:off x="1979712" y="188640"/>
            <a:ext cx="3312368" cy="523220"/>
          </a:xfrm>
          <a:prstGeom prst="rect">
            <a:avLst/>
          </a:prstGeom>
          <a:noFill/>
        </p:spPr>
        <p:txBody>
          <a:bodyPr wrap="square" rtlCol="0">
            <a:spAutoFit/>
          </a:bodyPr>
          <a:lstStyle/>
          <a:p>
            <a:r>
              <a:rPr lang="en-AU" sz="2800" dirty="0" smtClean="0">
                <a:latin typeface="Arial" pitchFamily="34" charset="0"/>
                <a:cs typeface="Arial" pitchFamily="34" charset="0"/>
              </a:rPr>
              <a:t>Hobbs gold deposit</a:t>
            </a:r>
            <a:endParaRPr lang="en-AU"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1979712" y="188640"/>
            <a:ext cx="3312368" cy="523220"/>
          </a:xfrm>
          <a:prstGeom prst="rect">
            <a:avLst/>
          </a:prstGeom>
          <a:noFill/>
        </p:spPr>
        <p:txBody>
          <a:bodyPr wrap="square" rtlCol="0">
            <a:spAutoFit/>
          </a:bodyPr>
          <a:lstStyle/>
          <a:p>
            <a:r>
              <a:rPr lang="en-AU" sz="2800" dirty="0" smtClean="0">
                <a:latin typeface="Arial" pitchFamily="34" charset="0"/>
                <a:cs typeface="Arial" pitchFamily="34" charset="0"/>
              </a:rPr>
              <a:t>Hobbs gold deposit</a:t>
            </a:r>
            <a:endParaRPr lang="en-AU" sz="2800" dirty="0">
              <a:latin typeface="Arial" pitchFamily="34" charset="0"/>
              <a:cs typeface="Arial" pitchFamily="34" charset="0"/>
            </a:endParaRPr>
          </a:p>
        </p:txBody>
      </p:sp>
      <p:sp>
        <p:nvSpPr>
          <p:cNvPr id="4" name="TextBox 3"/>
          <p:cNvSpPr txBox="1"/>
          <p:nvPr/>
        </p:nvSpPr>
        <p:spPr>
          <a:xfrm>
            <a:off x="539552" y="1412776"/>
            <a:ext cx="4608512" cy="4708981"/>
          </a:xfrm>
          <a:prstGeom prst="rect">
            <a:avLst/>
          </a:prstGeom>
          <a:noFill/>
        </p:spPr>
        <p:txBody>
          <a:bodyPr wrap="square" rtlCol="0">
            <a:spAutoFit/>
          </a:bodyPr>
          <a:lstStyle/>
          <a:p>
            <a:pPr>
              <a:buFont typeface="Arial" pitchFamily="34" charset="0"/>
              <a:buChar char="•"/>
            </a:pPr>
            <a:r>
              <a:rPr lang="en-AU" sz="2000" dirty="0" smtClean="0">
                <a:latin typeface="Times New Roman" pitchFamily="18" charset="0"/>
                <a:cs typeface="Times New Roman" pitchFamily="18" charset="0"/>
              </a:rPr>
              <a:t>Discovered in 1980 by Getty Oil Development geologist Roger Hobbs</a:t>
            </a:r>
          </a:p>
          <a:p>
            <a:pPr>
              <a:buFont typeface="Arial" pitchFamily="34" charset="0"/>
              <a:buChar char="•"/>
            </a:pPr>
            <a:endParaRPr lang="en-AU" sz="2000" dirty="0" smtClean="0">
              <a:latin typeface="Times New Roman" pitchFamily="18" charset="0"/>
              <a:cs typeface="Times New Roman" pitchFamily="18" charset="0"/>
            </a:endParaRPr>
          </a:p>
          <a:p>
            <a:pPr>
              <a:buFont typeface="Arial" pitchFamily="34" charset="0"/>
              <a:buChar char="•"/>
            </a:pPr>
            <a:r>
              <a:rPr lang="en-AU" sz="2000" dirty="0" smtClean="0">
                <a:latin typeface="Times New Roman" pitchFamily="18" charset="0"/>
                <a:cs typeface="Times New Roman" pitchFamily="18" charset="0"/>
              </a:rPr>
              <a:t>Prospect was discovered while investigating arsenic soil anomalies in the search for copper skarns.</a:t>
            </a:r>
          </a:p>
          <a:p>
            <a:pPr>
              <a:buFont typeface="Arial" pitchFamily="34" charset="0"/>
              <a:buChar char="•"/>
            </a:pPr>
            <a:endParaRPr lang="en-AU" sz="2000" dirty="0" smtClean="0">
              <a:latin typeface="Times New Roman" pitchFamily="18" charset="0"/>
              <a:cs typeface="Times New Roman" pitchFamily="18" charset="0"/>
            </a:endParaRPr>
          </a:p>
          <a:p>
            <a:pPr>
              <a:buFont typeface="Arial" pitchFamily="34" charset="0"/>
              <a:buChar char="•"/>
            </a:pPr>
            <a:r>
              <a:rPr lang="en-AU" sz="2000" dirty="0" smtClean="0">
                <a:latin typeface="Times New Roman" pitchFamily="18" charset="0"/>
                <a:cs typeface="Times New Roman" pitchFamily="18" charset="0"/>
              </a:rPr>
              <a:t>Held by several companies since, with access to the property a major issue for several years (since resolved).</a:t>
            </a:r>
          </a:p>
          <a:p>
            <a:pPr>
              <a:buFont typeface="Arial" pitchFamily="34" charset="0"/>
              <a:buChar char="•"/>
            </a:pPr>
            <a:endParaRPr lang="en-AU" sz="2000" dirty="0" smtClean="0">
              <a:latin typeface="Times New Roman" pitchFamily="18" charset="0"/>
              <a:cs typeface="Times New Roman" pitchFamily="18" charset="0"/>
            </a:endParaRPr>
          </a:p>
          <a:p>
            <a:pPr>
              <a:buFont typeface="Arial" pitchFamily="34" charset="0"/>
              <a:buChar char="•"/>
            </a:pPr>
            <a:r>
              <a:rPr lang="en-AU" sz="2000" dirty="0" smtClean="0">
                <a:latin typeface="Times New Roman" pitchFamily="18" charset="0"/>
                <a:cs typeface="Times New Roman" pitchFamily="18" charset="0"/>
              </a:rPr>
              <a:t>Seen as an Intrusion Related Gold Deposit by Gossan Hill Gold Ltd (now a subsidiary of Sovereign Gold Company Ltd, ASX - SOC). </a:t>
            </a:r>
            <a:endParaRPr lang="en-AU" sz="2000" dirty="0">
              <a:latin typeface="Times New Roman" pitchFamily="18" charset="0"/>
              <a:cs typeface="Times New Roman" pitchFamily="18" charset="0"/>
            </a:endParaRPr>
          </a:p>
        </p:txBody>
      </p:sp>
      <p:sp>
        <p:nvSpPr>
          <p:cNvPr id="5" name="Rectangle 4"/>
          <p:cNvSpPr/>
          <p:nvPr/>
        </p:nvSpPr>
        <p:spPr>
          <a:xfrm>
            <a:off x="5220072" y="4365104"/>
            <a:ext cx="3114955" cy="646331"/>
          </a:xfrm>
          <a:prstGeom prst="rect">
            <a:avLst/>
          </a:prstGeom>
        </p:spPr>
        <p:txBody>
          <a:bodyPr wrap="none">
            <a:spAutoFit/>
          </a:bodyPr>
          <a:lstStyle/>
          <a:p>
            <a:r>
              <a:rPr lang="en-AU" dirty="0" smtClean="0">
                <a:latin typeface="Times New Roman" pitchFamily="18" charset="0"/>
                <a:cs typeface="Times New Roman" pitchFamily="18" charset="0"/>
              </a:rPr>
              <a:t>Old </a:t>
            </a:r>
            <a:r>
              <a:rPr lang="en-AU" dirty="0" smtClean="0">
                <a:latin typeface="Times New Roman" pitchFamily="18" charset="0"/>
                <a:cs typeface="Times New Roman" pitchFamily="18" charset="0"/>
              </a:rPr>
              <a:t>workings in metasediments</a:t>
            </a:r>
          </a:p>
          <a:p>
            <a:r>
              <a:rPr lang="en-AU" dirty="0" smtClean="0">
                <a:latin typeface="Times New Roman" pitchFamily="18" charset="0"/>
                <a:cs typeface="Times New Roman" pitchFamily="18" charset="0"/>
              </a:rPr>
              <a:t>E </a:t>
            </a:r>
            <a:r>
              <a:rPr lang="en-AU" dirty="0" smtClean="0">
                <a:latin typeface="Times New Roman" pitchFamily="18" charset="0"/>
                <a:cs typeface="Times New Roman" pitchFamily="18" charset="0"/>
              </a:rPr>
              <a:t>of Hobbs outcrop.</a:t>
            </a:r>
            <a:endParaRPr lang="en-AU" dirty="0">
              <a:latin typeface="Times New Roman" pitchFamily="18" charset="0"/>
              <a:cs typeface="Times New Roman" pitchFamily="18" charset="0"/>
            </a:endParaRPr>
          </a:p>
        </p:txBody>
      </p:sp>
      <p:pic>
        <p:nvPicPr>
          <p:cNvPr id="6" name="Picture 5" descr="DSC_0131.JPG"/>
          <p:cNvPicPr>
            <a:picLocks noChangeAspect="1"/>
          </p:cNvPicPr>
          <p:nvPr/>
        </p:nvPicPr>
        <p:blipFill>
          <a:blip r:embed="rId3" cstate="email"/>
          <a:stretch>
            <a:fillRect/>
          </a:stretch>
        </p:blipFill>
        <p:spPr>
          <a:xfrm>
            <a:off x="5364088" y="2204864"/>
            <a:ext cx="2987824" cy="18935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1979712" y="548680"/>
            <a:ext cx="4248472" cy="523220"/>
          </a:xfrm>
          <a:prstGeom prst="rect">
            <a:avLst/>
          </a:prstGeom>
          <a:noFill/>
        </p:spPr>
        <p:txBody>
          <a:bodyPr wrap="square" rtlCol="0">
            <a:spAutoFit/>
          </a:bodyPr>
          <a:lstStyle/>
          <a:p>
            <a:r>
              <a:rPr lang="en-AU" sz="2800" dirty="0" smtClean="0">
                <a:latin typeface="Arial" pitchFamily="34" charset="0"/>
                <a:cs typeface="Arial" pitchFamily="34" charset="0"/>
              </a:rPr>
              <a:t>Hobbs mineralisation</a:t>
            </a:r>
            <a:endParaRPr lang="en-AU" sz="2800" dirty="0">
              <a:latin typeface="Arial" pitchFamily="34" charset="0"/>
              <a:cs typeface="Arial" pitchFamily="34" charset="0"/>
            </a:endParaRPr>
          </a:p>
        </p:txBody>
      </p:sp>
      <p:sp>
        <p:nvSpPr>
          <p:cNvPr id="5" name="TextBox 4"/>
          <p:cNvSpPr txBox="1"/>
          <p:nvPr/>
        </p:nvSpPr>
        <p:spPr>
          <a:xfrm>
            <a:off x="683568" y="1556792"/>
            <a:ext cx="4824536" cy="5078313"/>
          </a:xfrm>
          <a:prstGeom prst="rect">
            <a:avLst/>
          </a:prstGeom>
          <a:noFill/>
        </p:spPr>
        <p:txBody>
          <a:bodyPr wrap="square" rtlCol="0">
            <a:spAutoFit/>
          </a:bodyPr>
          <a:lstStyle/>
          <a:p>
            <a:pPr>
              <a:buFont typeface="Arial" pitchFamily="34" charset="0"/>
              <a:buChar char="•"/>
            </a:pPr>
            <a:r>
              <a:rPr lang="en-AU" sz="2000" dirty="0" smtClean="0">
                <a:latin typeface="Times New Roman" pitchFamily="18" charset="0"/>
                <a:cs typeface="Times New Roman" pitchFamily="18" charset="0"/>
              </a:rPr>
              <a:t>Hobbs mineralisation is hosted in a pipe shaped zone of phyllic alteration within propylitically altered quartz monzodiorite.</a:t>
            </a:r>
          </a:p>
          <a:p>
            <a:pPr>
              <a:buFont typeface="Arial" pitchFamily="34" charset="0"/>
              <a:buChar char="•"/>
            </a:pPr>
            <a:endParaRPr lang="en-AU" sz="2000" dirty="0" smtClean="0">
              <a:latin typeface="Times New Roman" pitchFamily="18" charset="0"/>
              <a:cs typeface="Times New Roman" pitchFamily="18" charset="0"/>
            </a:endParaRPr>
          </a:p>
          <a:p>
            <a:pPr>
              <a:buFont typeface="Arial" pitchFamily="34" charset="0"/>
              <a:buChar char="•"/>
            </a:pPr>
            <a:r>
              <a:rPr lang="en-AU" sz="2000" dirty="0" smtClean="0">
                <a:latin typeface="Times New Roman" pitchFamily="18" charset="0"/>
                <a:cs typeface="Times New Roman" pitchFamily="18" charset="0"/>
              </a:rPr>
              <a:t>On present data the pipe is oval in plan, ~110m wide and ~220m long.</a:t>
            </a:r>
          </a:p>
          <a:p>
            <a:pPr>
              <a:buFont typeface="Arial" pitchFamily="34" charset="0"/>
              <a:buChar char="•"/>
            </a:pPr>
            <a:endParaRPr lang="en-AU" sz="2000" dirty="0" smtClean="0">
              <a:latin typeface="Times New Roman" pitchFamily="18" charset="0"/>
              <a:cs typeface="Times New Roman" pitchFamily="18" charset="0"/>
            </a:endParaRPr>
          </a:p>
          <a:p>
            <a:pPr>
              <a:buFont typeface="Arial" pitchFamily="34" charset="0"/>
              <a:buChar char="•"/>
            </a:pPr>
            <a:r>
              <a:rPr lang="en-AU" sz="2000" dirty="0" smtClean="0">
                <a:latin typeface="Times New Roman" pitchFamily="18" charset="0"/>
                <a:cs typeface="Times New Roman" pitchFamily="18" charset="0"/>
              </a:rPr>
              <a:t>The only mineral of value in the pipe seems to be gold.</a:t>
            </a:r>
          </a:p>
          <a:p>
            <a:pPr>
              <a:buFont typeface="Arial" pitchFamily="34" charset="0"/>
              <a:buChar char="•"/>
            </a:pPr>
            <a:endParaRPr lang="en-AU" sz="2000" dirty="0" smtClean="0">
              <a:latin typeface="Times New Roman" pitchFamily="18" charset="0"/>
              <a:cs typeface="Times New Roman" pitchFamily="18" charset="0"/>
            </a:endParaRPr>
          </a:p>
          <a:p>
            <a:pPr>
              <a:buFont typeface="Arial" pitchFamily="34" charset="0"/>
              <a:buChar char="•"/>
            </a:pPr>
            <a:r>
              <a:rPr lang="en-AU" sz="2000" dirty="0" smtClean="0">
                <a:latin typeface="Times New Roman" pitchFamily="18" charset="0"/>
                <a:cs typeface="Times New Roman" pitchFamily="18" charset="0"/>
              </a:rPr>
              <a:t>The distribution of gold is remarkably homogeneous, although present data suggests that the global average grade is slightly higher (~1.4g/t) in the upper 4-500m of the pipe.</a:t>
            </a:r>
          </a:p>
          <a:p>
            <a:endParaRPr lang="en-AU" sz="2400" dirty="0">
              <a:latin typeface="Arial" pitchFamily="34" charset="0"/>
              <a:cs typeface="Arial" pitchFamily="34" charset="0"/>
            </a:endParaRPr>
          </a:p>
        </p:txBody>
      </p:sp>
      <p:pic>
        <p:nvPicPr>
          <p:cNvPr id="10348" name="Picture 108"/>
          <p:cNvPicPr>
            <a:picLocks noChangeAspect="1" noChangeArrowheads="1"/>
          </p:cNvPicPr>
          <p:nvPr/>
        </p:nvPicPr>
        <p:blipFill>
          <a:blip r:embed="rId3" cstate="print"/>
          <a:srcRect/>
          <a:stretch>
            <a:fillRect/>
          </a:stretch>
        </p:blipFill>
        <p:spPr bwMode="auto">
          <a:xfrm>
            <a:off x="5580112" y="1052736"/>
            <a:ext cx="3343275"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ndrew\Documents\Gossan Hill Gold\Draft prospectus\Photo2_IGR.JPG"/>
          <p:cNvPicPr>
            <a:picLocks noChangeAspect="1" noChangeArrowheads="1"/>
          </p:cNvPicPr>
          <p:nvPr/>
        </p:nvPicPr>
        <p:blipFill>
          <a:blip r:embed="rId2" cstate="print"/>
          <a:srcRect/>
          <a:stretch>
            <a:fillRect/>
          </a:stretch>
        </p:blipFill>
        <p:spPr bwMode="auto">
          <a:xfrm>
            <a:off x="5076056" y="1772816"/>
            <a:ext cx="3635896" cy="2417484"/>
          </a:xfrm>
          <a:prstGeom prst="rect">
            <a:avLst/>
          </a:prstGeom>
          <a:noFill/>
        </p:spPr>
      </p:pic>
      <p:pic>
        <p:nvPicPr>
          <p:cNvPr id="3075" name="Picture 3" descr="C:\Users\Andrew\Documents\Gossan Hill Gold\Draft prospectus\Photo3_IGR.JPG"/>
          <p:cNvPicPr>
            <a:picLocks noChangeAspect="1" noChangeArrowheads="1"/>
          </p:cNvPicPr>
          <p:nvPr/>
        </p:nvPicPr>
        <p:blipFill>
          <a:blip r:embed="rId3" cstate="print"/>
          <a:srcRect/>
          <a:stretch>
            <a:fillRect/>
          </a:stretch>
        </p:blipFill>
        <p:spPr bwMode="auto">
          <a:xfrm>
            <a:off x="467544" y="1844824"/>
            <a:ext cx="3609266" cy="2399927"/>
          </a:xfrm>
          <a:prstGeom prst="rect">
            <a:avLst/>
          </a:prstGeom>
          <a:noFill/>
        </p:spPr>
      </p:pic>
      <p:pic>
        <p:nvPicPr>
          <p:cNvPr id="5" name="Picture 4" descr="SGCL Letterhead DD02"/>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7"/>
          <p:cNvSpPr txBox="1"/>
          <p:nvPr/>
        </p:nvSpPr>
        <p:spPr>
          <a:xfrm>
            <a:off x="323528" y="4581128"/>
            <a:ext cx="4608512" cy="1323439"/>
          </a:xfrm>
          <a:prstGeom prst="rect">
            <a:avLst/>
          </a:prstGeom>
          <a:noFill/>
        </p:spPr>
        <p:txBody>
          <a:bodyPr wrap="square" rtlCol="0">
            <a:spAutoFit/>
          </a:bodyPr>
          <a:lstStyle/>
          <a:p>
            <a:r>
              <a:rPr lang="en-AU" sz="2000" dirty="0" smtClean="0">
                <a:latin typeface="Times New Roman" pitchFamily="18" charset="0"/>
                <a:cs typeface="Times New Roman" pitchFamily="18" charset="0"/>
              </a:rPr>
              <a:t>Intensely altered quartz monzodiorite, replaced by quartz-sericite-chlorite-carbonate-arsenopyrite-pyrite-hematite-(epidote) assemblage</a:t>
            </a:r>
            <a:r>
              <a:rPr lang="en-AU" sz="2000" dirty="0" smtClean="0">
                <a:latin typeface="Arial" pitchFamily="34" charset="0"/>
                <a:cs typeface="Arial" pitchFamily="34" charset="0"/>
              </a:rPr>
              <a:t>.</a:t>
            </a:r>
            <a:endParaRPr lang="en-AU" sz="2000" dirty="0">
              <a:latin typeface="Arial" pitchFamily="34" charset="0"/>
              <a:cs typeface="Arial" pitchFamily="34" charset="0"/>
            </a:endParaRPr>
          </a:p>
        </p:txBody>
      </p:sp>
      <p:cxnSp>
        <p:nvCxnSpPr>
          <p:cNvPr id="10" name="Straight Arrow Connector 9"/>
          <p:cNvCxnSpPr/>
          <p:nvPr/>
        </p:nvCxnSpPr>
        <p:spPr>
          <a:xfrm flipV="1">
            <a:off x="2123728" y="4005064"/>
            <a:ext cx="0" cy="648072"/>
          </a:xfrm>
          <a:prstGeom prst="straightConnector1">
            <a:avLst/>
          </a:prstGeom>
          <a:ln w="22225">
            <a:tailEnd type="arrow"/>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4751512" y="4509120"/>
            <a:ext cx="4392488" cy="1323439"/>
          </a:xfrm>
          <a:prstGeom prst="rect">
            <a:avLst/>
          </a:prstGeom>
          <a:noFill/>
        </p:spPr>
        <p:txBody>
          <a:bodyPr wrap="square" rtlCol="0">
            <a:spAutoFit/>
          </a:bodyPr>
          <a:lstStyle/>
          <a:p>
            <a:r>
              <a:rPr lang="en-AU" sz="2000" dirty="0" smtClean="0">
                <a:latin typeface="Times New Roman" pitchFamily="18" charset="0"/>
                <a:cs typeface="Times New Roman" pitchFamily="18" charset="0"/>
              </a:rPr>
              <a:t>Contact of phyllic altered pipe with propylitic altered monzodiorite is sharp, with minor vein-hosted phyllic alteration away from the pipe.</a:t>
            </a:r>
            <a:endParaRPr lang="en-AU" sz="2000" dirty="0">
              <a:latin typeface="Times New Roman" pitchFamily="18" charset="0"/>
              <a:cs typeface="Times New Roman" pitchFamily="18" charset="0"/>
            </a:endParaRPr>
          </a:p>
        </p:txBody>
      </p:sp>
      <p:sp>
        <p:nvSpPr>
          <p:cNvPr id="12" name="TextBox 11"/>
          <p:cNvSpPr txBox="1"/>
          <p:nvPr/>
        </p:nvSpPr>
        <p:spPr>
          <a:xfrm>
            <a:off x="1979712" y="548680"/>
            <a:ext cx="3384376" cy="461665"/>
          </a:xfrm>
          <a:prstGeom prst="rect">
            <a:avLst/>
          </a:prstGeom>
          <a:noFill/>
        </p:spPr>
        <p:txBody>
          <a:bodyPr wrap="square" rtlCol="0">
            <a:spAutoFit/>
          </a:bodyPr>
          <a:lstStyle/>
          <a:p>
            <a:r>
              <a:rPr lang="en-AU" sz="2400" dirty="0" smtClean="0">
                <a:latin typeface="Arial" pitchFamily="34" charset="0"/>
                <a:cs typeface="Arial" pitchFamily="34" charset="0"/>
              </a:rPr>
              <a:t>Hobbs mineralisation</a:t>
            </a:r>
            <a:endParaRPr lang="en-AU" sz="2400" dirty="0">
              <a:latin typeface="Arial" pitchFamily="34" charset="0"/>
              <a:cs typeface="Arial" pitchFamily="34" charset="0"/>
            </a:endParaRPr>
          </a:p>
        </p:txBody>
      </p:sp>
      <p:cxnSp>
        <p:nvCxnSpPr>
          <p:cNvPr id="14" name="Straight Arrow Connector 13"/>
          <p:cNvCxnSpPr/>
          <p:nvPr/>
        </p:nvCxnSpPr>
        <p:spPr>
          <a:xfrm flipV="1">
            <a:off x="7092280" y="3356992"/>
            <a:ext cx="576064" cy="108012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GCL Letterhead DD0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35226" t="20862" r="38099" b="37105"/>
          <a:stretch/>
        </p:blipFill>
        <p:spPr bwMode="auto">
          <a:xfrm>
            <a:off x="395536" y="332656"/>
            <a:ext cx="1241556" cy="733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extBox 2"/>
          <p:cNvSpPr txBox="1"/>
          <p:nvPr/>
        </p:nvSpPr>
        <p:spPr>
          <a:xfrm>
            <a:off x="3275856" y="476672"/>
            <a:ext cx="4248472" cy="954107"/>
          </a:xfrm>
          <a:prstGeom prst="rect">
            <a:avLst/>
          </a:prstGeom>
          <a:noFill/>
        </p:spPr>
        <p:txBody>
          <a:bodyPr wrap="square" rtlCol="0">
            <a:spAutoFit/>
          </a:bodyPr>
          <a:lstStyle/>
          <a:p>
            <a:r>
              <a:rPr lang="en-AU" sz="2800" dirty="0" smtClean="0">
                <a:latin typeface="Arial" pitchFamily="34" charset="0"/>
                <a:cs typeface="Arial" pitchFamily="34" charset="0"/>
              </a:rPr>
              <a:t>Hobbs: alteration of the quartz monzodiorite</a:t>
            </a:r>
            <a:endParaRPr lang="en-AU" sz="2800" dirty="0">
              <a:latin typeface="Arial" pitchFamily="34" charset="0"/>
              <a:cs typeface="Arial" pitchFamily="34" charset="0"/>
            </a:endParaRPr>
          </a:p>
        </p:txBody>
      </p:sp>
      <p:pic>
        <p:nvPicPr>
          <p:cNvPr id="5" name="Picture 4" descr="img9 AW1.jpg"/>
          <p:cNvPicPr>
            <a:picLocks noChangeAspect="1"/>
          </p:cNvPicPr>
          <p:nvPr/>
        </p:nvPicPr>
        <p:blipFill>
          <a:blip r:embed="rId3" cstate="print"/>
          <a:stretch>
            <a:fillRect/>
          </a:stretch>
        </p:blipFill>
        <p:spPr>
          <a:xfrm>
            <a:off x="0" y="1844824"/>
            <a:ext cx="3203848" cy="2402886"/>
          </a:xfrm>
          <a:prstGeom prst="rect">
            <a:avLst/>
          </a:prstGeom>
        </p:spPr>
      </p:pic>
      <p:pic>
        <p:nvPicPr>
          <p:cNvPr id="6" name="Picture 5" descr="img11.jpg"/>
          <p:cNvPicPr>
            <a:picLocks noChangeAspect="1"/>
          </p:cNvPicPr>
          <p:nvPr/>
        </p:nvPicPr>
        <p:blipFill>
          <a:blip r:embed="rId4" cstate="print"/>
          <a:stretch>
            <a:fillRect/>
          </a:stretch>
        </p:blipFill>
        <p:spPr>
          <a:xfrm>
            <a:off x="2771800" y="3068960"/>
            <a:ext cx="2939819" cy="2204864"/>
          </a:xfrm>
          <a:prstGeom prst="rect">
            <a:avLst/>
          </a:prstGeom>
        </p:spPr>
      </p:pic>
      <p:pic>
        <p:nvPicPr>
          <p:cNvPr id="7" name="Picture 6" descr="img10.jpg"/>
          <p:cNvPicPr>
            <a:picLocks noChangeAspect="1"/>
          </p:cNvPicPr>
          <p:nvPr/>
        </p:nvPicPr>
        <p:blipFill>
          <a:blip r:embed="rId5" cstate="print"/>
          <a:stretch>
            <a:fillRect/>
          </a:stretch>
        </p:blipFill>
        <p:spPr>
          <a:xfrm>
            <a:off x="5148064" y="4509120"/>
            <a:ext cx="2784309" cy="2088232"/>
          </a:xfrm>
          <a:prstGeom prst="rect">
            <a:avLst/>
          </a:prstGeom>
        </p:spPr>
      </p:pic>
      <p:sp>
        <p:nvSpPr>
          <p:cNvPr id="8" name="TextBox 7"/>
          <p:cNvSpPr txBox="1"/>
          <p:nvPr/>
        </p:nvSpPr>
        <p:spPr>
          <a:xfrm>
            <a:off x="467544" y="1412776"/>
            <a:ext cx="3312368" cy="400110"/>
          </a:xfrm>
          <a:prstGeom prst="rect">
            <a:avLst/>
          </a:prstGeom>
          <a:noFill/>
        </p:spPr>
        <p:txBody>
          <a:bodyPr wrap="square" rtlCol="0">
            <a:spAutoFit/>
          </a:bodyPr>
          <a:lstStyle/>
          <a:p>
            <a:r>
              <a:rPr lang="en-AU" sz="2000" dirty="0" smtClean="0">
                <a:latin typeface="Times New Roman" pitchFamily="18" charset="0"/>
                <a:cs typeface="Times New Roman" pitchFamily="18" charset="0"/>
              </a:rPr>
              <a:t>Propylitic alteration</a:t>
            </a:r>
            <a:endParaRPr lang="en-AU" sz="2000" dirty="0">
              <a:latin typeface="Times New Roman" pitchFamily="18" charset="0"/>
              <a:cs typeface="Times New Roman" pitchFamily="18" charset="0"/>
            </a:endParaRPr>
          </a:p>
        </p:txBody>
      </p:sp>
      <p:sp>
        <p:nvSpPr>
          <p:cNvPr id="9" name="TextBox 8"/>
          <p:cNvSpPr txBox="1"/>
          <p:nvPr/>
        </p:nvSpPr>
        <p:spPr>
          <a:xfrm>
            <a:off x="5868144" y="5877272"/>
            <a:ext cx="628698" cy="369332"/>
          </a:xfrm>
          <a:prstGeom prst="rect">
            <a:avLst/>
          </a:prstGeom>
          <a:noFill/>
        </p:spPr>
        <p:txBody>
          <a:bodyPr wrap="none" rtlCol="0">
            <a:spAutoFit/>
          </a:bodyPr>
          <a:lstStyle/>
          <a:p>
            <a:r>
              <a:rPr lang="en-AU" dirty="0" smtClean="0"/>
              <a:t>Hem</a:t>
            </a:r>
            <a:endParaRPr lang="en-AU" dirty="0"/>
          </a:p>
        </p:txBody>
      </p:sp>
      <p:sp>
        <p:nvSpPr>
          <p:cNvPr id="10" name="TextBox 9"/>
          <p:cNvSpPr txBox="1"/>
          <p:nvPr/>
        </p:nvSpPr>
        <p:spPr>
          <a:xfrm>
            <a:off x="6804248" y="5301208"/>
            <a:ext cx="408830" cy="369332"/>
          </a:xfrm>
          <a:prstGeom prst="rect">
            <a:avLst/>
          </a:prstGeom>
          <a:noFill/>
        </p:spPr>
        <p:txBody>
          <a:bodyPr wrap="none" rtlCol="0">
            <a:spAutoFit/>
          </a:bodyPr>
          <a:lstStyle/>
          <a:p>
            <a:r>
              <a:rPr lang="en-AU" dirty="0" smtClean="0"/>
              <a:t>Py</a:t>
            </a:r>
            <a:endParaRPr lang="en-AU" dirty="0"/>
          </a:p>
        </p:txBody>
      </p:sp>
      <p:cxnSp>
        <p:nvCxnSpPr>
          <p:cNvPr id="12" name="Straight Arrow Connector 11"/>
          <p:cNvCxnSpPr>
            <a:stCxn id="10" idx="1"/>
          </p:cNvCxnSpPr>
          <p:nvPr/>
        </p:nvCxnSpPr>
        <p:spPr>
          <a:xfrm flipH="1" flipV="1">
            <a:off x="6372200" y="4869160"/>
            <a:ext cx="432048" cy="6167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0" idx="2"/>
          </p:cNvCxnSpPr>
          <p:nvPr/>
        </p:nvCxnSpPr>
        <p:spPr>
          <a:xfrm>
            <a:off x="7008663" y="5670540"/>
            <a:ext cx="155625" cy="6387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9" idx="0"/>
          </p:cNvCxnSpPr>
          <p:nvPr/>
        </p:nvCxnSpPr>
        <p:spPr>
          <a:xfrm flipH="1" flipV="1">
            <a:off x="6156176" y="5661248"/>
            <a:ext cx="26317" cy="21602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724128" y="6165304"/>
            <a:ext cx="216024"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499992" y="3429000"/>
            <a:ext cx="864096" cy="369332"/>
          </a:xfrm>
          <a:prstGeom prst="rect">
            <a:avLst/>
          </a:prstGeom>
          <a:noFill/>
        </p:spPr>
        <p:txBody>
          <a:bodyPr wrap="square" rtlCol="0">
            <a:spAutoFit/>
          </a:bodyPr>
          <a:lstStyle/>
          <a:p>
            <a:r>
              <a:rPr lang="en-AU" dirty="0" smtClean="0"/>
              <a:t>Biotite</a:t>
            </a:r>
            <a:endParaRPr lang="en-AU" dirty="0"/>
          </a:p>
        </p:txBody>
      </p:sp>
      <p:sp>
        <p:nvSpPr>
          <p:cNvPr id="21" name="TextBox 20"/>
          <p:cNvSpPr txBox="1"/>
          <p:nvPr/>
        </p:nvSpPr>
        <p:spPr>
          <a:xfrm>
            <a:off x="6012160" y="3356992"/>
            <a:ext cx="2448272" cy="923330"/>
          </a:xfrm>
          <a:prstGeom prst="rect">
            <a:avLst/>
          </a:prstGeom>
          <a:noFill/>
        </p:spPr>
        <p:txBody>
          <a:bodyPr wrap="square" rtlCol="0">
            <a:spAutoFit/>
          </a:bodyPr>
          <a:lstStyle/>
          <a:p>
            <a:r>
              <a:rPr lang="en-AU" dirty="0" smtClean="0">
                <a:latin typeface="Times New Roman" pitchFamily="18" charset="0"/>
                <a:cs typeface="Times New Roman" pitchFamily="18" charset="0"/>
              </a:rPr>
              <a:t>Destruction of ?hbl, replaced by chlorite, sericite</a:t>
            </a:r>
            <a:endParaRPr lang="en-AU" dirty="0">
              <a:latin typeface="Times New Roman" pitchFamily="18" charset="0"/>
              <a:cs typeface="Times New Roman" pitchFamily="18" charset="0"/>
            </a:endParaRPr>
          </a:p>
        </p:txBody>
      </p:sp>
      <p:cxnSp>
        <p:nvCxnSpPr>
          <p:cNvPr id="23" name="Straight Arrow Connector 22"/>
          <p:cNvCxnSpPr/>
          <p:nvPr/>
        </p:nvCxnSpPr>
        <p:spPr>
          <a:xfrm flipH="1">
            <a:off x="4572000" y="4077072"/>
            <a:ext cx="1440160" cy="50405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187624" y="2060848"/>
            <a:ext cx="1512168" cy="369332"/>
          </a:xfrm>
          <a:prstGeom prst="rect">
            <a:avLst/>
          </a:prstGeom>
          <a:noFill/>
        </p:spPr>
        <p:txBody>
          <a:bodyPr wrap="square" rtlCol="0">
            <a:spAutoFit/>
          </a:bodyPr>
          <a:lstStyle/>
          <a:p>
            <a:r>
              <a:rPr lang="en-AU" dirty="0" smtClean="0"/>
              <a:t>K fld.</a:t>
            </a:r>
            <a:endParaRPr lang="en-AU" dirty="0"/>
          </a:p>
        </p:txBody>
      </p:sp>
      <p:sp>
        <p:nvSpPr>
          <p:cNvPr id="25" name="TextBox 24"/>
          <p:cNvSpPr txBox="1"/>
          <p:nvPr/>
        </p:nvSpPr>
        <p:spPr>
          <a:xfrm>
            <a:off x="395536" y="2780928"/>
            <a:ext cx="579005" cy="369332"/>
          </a:xfrm>
          <a:prstGeom prst="rect">
            <a:avLst/>
          </a:prstGeom>
          <a:noFill/>
        </p:spPr>
        <p:txBody>
          <a:bodyPr wrap="none" rtlCol="0">
            <a:spAutoFit/>
          </a:bodyPr>
          <a:lstStyle/>
          <a:p>
            <a:r>
              <a:rPr lang="en-AU" dirty="0" smtClean="0"/>
              <a:t>plag</a:t>
            </a:r>
            <a:endParaRPr lang="en-AU" dirty="0"/>
          </a:p>
        </p:txBody>
      </p:sp>
      <p:sp>
        <p:nvSpPr>
          <p:cNvPr id="26" name="TextBox 25"/>
          <p:cNvSpPr txBox="1"/>
          <p:nvPr/>
        </p:nvSpPr>
        <p:spPr>
          <a:xfrm>
            <a:off x="1691680" y="3212976"/>
            <a:ext cx="1334981" cy="369332"/>
          </a:xfrm>
          <a:prstGeom prst="rect">
            <a:avLst/>
          </a:prstGeom>
          <a:noFill/>
        </p:spPr>
        <p:txBody>
          <a:bodyPr wrap="none" rtlCol="0">
            <a:spAutoFit/>
          </a:bodyPr>
          <a:lstStyle/>
          <a:p>
            <a:r>
              <a:rPr lang="en-AU" dirty="0" err="1" smtClean="0"/>
              <a:t>Chl</a:t>
            </a:r>
            <a:r>
              <a:rPr lang="en-AU" dirty="0" smtClean="0"/>
              <a:t> </a:t>
            </a:r>
            <a:r>
              <a:rPr lang="en-AU" dirty="0" smtClean="0"/>
              <a:t>after </a:t>
            </a:r>
            <a:r>
              <a:rPr lang="en-AU" dirty="0" smtClean="0"/>
              <a:t>hbl</a:t>
            </a:r>
            <a:endParaRPr lang="en-AU" dirty="0"/>
          </a:p>
        </p:txBody>
      </p:sp>
      <p:cxnSp>
        <p:nvCxnSpPr>
          <p:cNvPr id="28" name="Straight Arrow Connector 27"/>
          <p:cNvCxnSpPr>
            <a:stCxn id="26" idx="1"/>
          </p:cNvCxnSpPr>
          <p:nvPr/>
        </p:nvCxnSpPr>
        <p:spPr>
          <a:xfrm flipH="1">
            <a:off x="1259632" y="3397642"/>
            <a:ext cx="432048" cy="24738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3236</TotalTime>
  <Words>1456</Words>
  <Application>Microsoft Office PowerPoint</Application>
  <PresentationFormat>On-screen Show (4:3)</PresentationFormat>
  <Paragraphs>107</Paragraphs>
  <Slides>18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0" baseType="lpstr">
      <vt:lpstr>Office Theme</vt:lpstr>
      <vt:lpstr>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Andrew</dc:creator>
  <cp:lastModifiedBy>Andrew</cp:lastModifiedBy>
  <cp:revision>129</cp:revision>
  <dcterms:created xsi:type="dcterms:W3CDTF">2013-08-20T23:34:11Z</dcterms:created>
  <dcterms:modified xsi:type="dcterms:W3CDTF">2013-09-02T23:47:56Z</dcterms:modified>
</cp:coreProperties>
</file>